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300" r:id="rId3"/>
    <p:sldId id="301" r:id="rId4"/>
    <p:sldId id="256" r:id="rId5"/>
    <p:sldId id="304" r:id="rId6"/>
    <p:sldId id="291" r:id="rId7"/>
    <p:sldId id="266" r:id="rId8"/>
    <p:sldId id="310" r:id="rId9"/>
    <p:sldId id="257" r:id="rId10"/>
    <p:sldId id="258" r:id="rId11"/>
    <p:sldId id="317" r:id="rId12"/>
    <p:sldId id="311" r:id="rId13"/>
    <p:sldId id="293" r:id="rId14"/>
    <p:sldId id="305" r:id="rId15"/>
    <p:sldId id="312" r:id="rId16"/>
    <p:sldId id="265" r:id="rId17"/>
    <p:sldId id="313" r:id="rId18"/>
    <p:sldId id="268" r:id="rId19"/>
    <p:sldId id="314" r:id="rId20"/>
    <p:sldId id="303" r:id="rId21"/>
    <p:sldId id="299" r:id="rId22"/>
    <p:sldId id="269" r:id="rId23"/>
    <p:sldId id="306" r:id="rId24"/>
    <p:sldId id="307" r:id="rId25"/>
    <p:sldId id="267" r:id="rId26"/>
    <p:sldId id="315" r:id="rId27"/>
    <p:sldId id="316" r:id="rId28"/>
    <p:sldId id="318" r:id="rId29"/>
    <p:sldId id="319" r:id="rId30"/>
    <p:sldId id="309" r:id="rId31"/>
  </p:sldIdLst>
  <p:sldSz cx="9144000" cy="6858000" type="screen4x3"/>
  <p:notesSz cx="6858000" cy="97139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63946" autoAdjust="0"/>
  </p:normalViewPr>
  <p:slideViewPr>
    <p:cSldViewPr>
      <p:cViewPr>
        <p:scale>
          <a:sx n="70" d="100"/>
          <a:sy n="70" d="100"/>
        </p:scale>
        <p:origin x="152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744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E511F4B-4278-259F-D8B4-FF06F27725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D10613A-1DE3-41E7-620A-011CEF2DCEC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10D23CD6-869F-6EDA-DCE8-4EE82E0FE1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8F79FAC-7B95-E3F5-B79F-DB99BEB0B4B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829A8F-690D-104E-81C9-994E5392EBD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3AC45845-2A05-12F3-D235-3A754C3251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76799F0-25B9-3829-D79D-794F29D32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2B1FF0D-6C57-D14B-AAB4-D20A60BBBD63}" type="datetimeFigureOut">
              <a:rPr lang="pt-PT"/>
              <a:pPr>
                <a:defRPr/>
              </a:pPr>
              <a:t>16/11/2025</a:t>
            </a:fld>
            <a:endParaRPr lang="pt-PT"/>
          </a:p>
        </p:txBody>
      </p:sp>
      <p:sp>
        <p:nvSpPr>
          <p:cNvPr id="4" name="Marcador de Posição da Imagem do Diapositivo 3">
            <a:extLst>
              <a:ext uri="{FF2B5EF4-FFF2-40B4-BE49-F238E27FC236}">
                <a16:creationId xmlns:a16="http://schemas.microsoft.com/office/drawing/2014/main" id="{04BCF7C5-AE23-E245-70DA-F1ACDB2359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>
            <a:extLst>
              <a:ext uri="{FF2B5EF4-FFF2-40B4-BE49-F238E27FC236}">
                <a16:creationId xmlns:a16="http://schemas.microsoft.com/office/drawing/2014/main" id="{84B28145-9208-2A4F-378A-F0B672248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DE0ECEE3-FF29-2C28-D277-094BDEA49C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DBAABF7-1CB7-13EB-3EAD-18A64DA6C3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2CC12F-3781-A44E-96A0-A18E4EDDA32D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Posição da Imagem do Diapositivo 1">
            <a:extLst>
              <a:ext uri="{FF2B5EF4-FFF2-40B4-BE49-F238E27FC236}">
                <a16:creationId xmlns:a16="http://schemas.microsoft.com/office/drawing/2014/main" id="{E57BF696-DFAC-BFBE-F1E4-B0D743BA6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Posição de Notas 2">
            <a:extLst>
              <a:ext uri="{FF2B5EF4-FFF2-40B4-BE49-F238E27FC236}">
                <a16:creationId xmlns:a16="http://schemas.microsoft.com/office/drawing/2014/main" id="{F2C87B3D-F924-3B22-C84E-D53E84EB3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Existem diversos tipos de transportadores ao longo do processo de fabrico dos alimentos compostos. Os sistemas de transporte tornam possível: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1- uma grande movimentação das matérias-primas isoladas, dos produtos já misturados,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2- retiram produtos em máquinas,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3- debitam produtos em máquinas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4- e também transportam o alimento composto já acabado. </a:t>
            </a:r>
          </a:p>
        </p:txBody>
      </p:sp>
      <p:sp>
        <p:nvSpPr>
          <p:cNvPr id="5124" name="Marcador de Posição do Número do Diapositivo 3">
            <a:extLst>
              <a:ext uri="{FF2B5EF4-FFF2-40B4-BE49-F238E27FC236}">
                <a16:creationId xmlns:a16="http://schemas.microsoft.com/office/drawing/2014/main" id="{1A417511-41C0-FBCF-C713-CBC9B1F95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A4F247-0966-054A-AB11-4C8D20F7579B}" type="slidenum">
              <a:rPr lang="pt-PT" altLang="pt-PT" smtClean="0"/>
              <a:pPr/>
              <a:t>1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a Imagem do Diapositivo 1">
            <a:extLst>
              <a:ext uri="{FF2B5EF4-FFF2-40B4-BE49-F238E27FC236}">
                <a16:creationId xmlns:a16="http://schemas.microsoft.com/office/drawing/2014/main" id="{2BA09C62-E27A-808C-C079-C0F118764A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F43DD2B-2F2D-2E42-DD86-F567E9E0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Desvantagens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- Capacidade de carga não é muito flexível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/>
              <a:t>Custo de implantação alto.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/>
              <a:t>Não é muito bom para movimentar materiais que sejam muito pegajosos (por exemplo um alimento onde houve a incorporação de mais de 10% de gordura ou óleo. Com este tipo de material há agregações e formação de grumos.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4580" name="Marcador de Posição do Número do Diapositivo 3">
            <a:extLst>
              <a:ext uri="{FF2B5EF4-FFF2-40B4-BE49-F238E27FC236}">
                <a16:creationId xmlns:a16="http://schemas.microsoft.com/office/drawing/2014/main" id="{52781DD4-BD15-C062-59D5-4D2174B72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982798-FDD0-9F4D-A40B-DB91338CDB3C}" type="slidenum">
              <a:rPr lang="pt-PT" altLang="pt-PT" smtClean="0"/>
              <a:pPr/>
              <a:t>12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a Imagem do Diapositivo 1">
            <a:extLst>
              <a:ext uri="{FF2B5EF4-FFF2-40B4-BE49-F238E27FC236}">
                <a16:creationId xmlns:a16="http://schemas.microsoft.com/office/drawing/2014/main" id="{00B1563D-672E-7496-D195-B1C0E5FEE0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1DB7E60-91E2-A3BB-C055-8E84E59E8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/>
              <a:t>Existem 2 tipos diferentes de transportadores de arrasto.</a:t>
            </a:r>
          </a:p>
          <a:p>
            <a:pPr eaLnBrk="1" hangingPunct="1">
              <a:defRPr/>
            </a:pPr>
            <a:endParaRPr lang="pt-PT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Com corpo em forma de U, que tem o fundo redondo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Com fundo plano. Chamam-se “</a:t>
            </a:r>
            <a:r>
              <a:rPr lang="pt-PT" dirty="0" err="1"/>
              <a:t>en</a:t>
            </a:r>
            <a:r>
              <a:rPr lang="pt-PT" dirty="0"/>
              <a:t> masse”. </a:t>
            </a:r>
          </a:p>
        </p:txBody>
      </p:sp>
      <p:sp>
        <p:nvSpPr>
          <p:cNvPr id="26628" name="Marcador de Posição do Número do Diapositivo 3">
            <a:extLst>
              <a:ext uri="{FF2B5EF4-FFF2-40B4-BE49-F238E27FC236}">
                <a16:creationId xmlns:a16="http://schemas.microsoft.com/office/drawing/2014/main" id="{52F69E76-9C8D-6A70-7035-C5A6A314A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C22693-9B03-1946-A9B4-C3DEEE274F19}" type="slidenum">
              <a:rPr lang="pt-PT" altLang="pt-PT" smtClean="0"/>
              <a:pPr/>
              <a:t>13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a Imagem do Diapositivo 1">
            <a:extLst>
              <a:ext uri="{FF2B5EF4-FFF2-40B4-BE49-F238E27FC236}">
                <a16:creationId xmlns:a16="http://schemas.microsoft.com/office/drawing/2014/main" id="{D10B5337-ED4C-9DEC-4D60-71B911E108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FD457B1-CC30-F699-60F7-A37B37658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/>
              <a:t>Consiste em plataformas que oscilam e que permitem o material movimentar-se de um ponto para o outro.  </a:t>
            </a:r>
          </a:p>
          <a:p>
            <a:pPr eaLnBrk="1" hangingPunct="1">
              <a:defRPr/>
            </a:pPr>
            <a:endParaRPr lang="pt-PT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O fluxo é uniforme e continuo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A suave </a:t>
            </a:r>
            <a:r>
              <a:rPr lang="pt-PT" dirty="0" err="1"/>
              <a:t>acção</a:t>
            </a:r>
            <a:r>
              <a:rPr lang="pt-PT" dirty="0"/>
              <a:t> de movimentação é muito vantajosa para materiais abrasivos, materiais que façam muito pó, materiais que façam grumos, ou materiais que façam muito pó.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Material a movimentar não se quebra com a </a:t>
            </a:r>
            <a:r>
              <a:rPr lang="pt-PT" dirty="0" err="1"/>
              <a:t>acção</a:t>
            </a:r>
            <a:r>
              <a:rPr lang="pt-PT" dirty="0"/>
              <a:t> de transporte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Operam em silencio e mantêm ambiente limpo.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Requerem baixa energia de funcionamento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Movimentam grandes quantidade ao mesmo tempo. 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pt-PT" dirty="0"/>
          </a:p>
        </p:txBody>
      </p:sp>
      <p:sp>
        <p:nvSpPr>
          <p:cNvPr id="28676" name="Marcador de Posição do Número do Diapositivo 3">
            <a:extLst>
              <a:ext uri="{FF2B5EF4-FFF2-40B4-BE49-F238E27FC236}">
                <a16:creationId xmlns:a16="http://schemas.microsoft.com/office/drawing/2014/main" id="{B31F182E-4D8D-9303-6DD2-DAA5BA8D1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9E0A1-A924-1141-BF4A-C0E64ABBA3F3}" type="slidenum">
              <a:rPr lang="pt-PT" altLang="pt-PT" smtClean="0"/>
              <a:pPr/>
              <a:t>14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a Imagem do Diapositivo 1">
            <a:extLst>
              <a:ext uri="{FF2B5EF4-FFF2-40B4-BE49-F238E27FC236}">
                <a16:creationId xmlns:a16="http://schemas.microsoft.com/office/drawing/2014/main" id="{020DA7FC-E8F0-67FF-0C4A-5E7A526FE0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40CDD03-EA41-645C-0DCE-1ADC74232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endParaRPr lang="pt-PT" dirty="0"/>
          </a:p>
          <a:p>
            <a:pPr eaLnBrk="1" hangingPunct="1">
              <a:defRPr/>
            </a:pPr>
            <a:r>
              <a:rPr lang="pt-PT" dirty="0"/>
              <a:t>Desvantagem:</a:t>
            </a:r>
          </a:p>
          <a:p>
            <a:pPr eaLnBrk="1" hangingPunct="1">
              <a:defRPr/>
            </a:pPr>
            <a:r>
              <a:rPr lang="pt-PT" dirty="0"/>
              <a:t>- Não debita material de uma forma rápida nas </a:t>
            </a:r>
            <a:r>
              <a:rPr lang="pt-PT" dirty="0" err="1"/>
              <a:t>respectivas</a:t>
            </a:r>
            <a:r>
              <a:rPr lang="pt-PT" dirty="0"/>
              <a:t> máquinas da fábrica de rações. Por isso pode ser mais usado nos silos portuários.</a:t>
            </a:r>
          </a:p>
        </p:txBody>
      </p:sp>
      <p:sp>
        <p:nvSpPr>
          <p:cNvPr id="30724" name="Marcador de Posição do Número do Diapositivo 3">
            <a:extLst>
              <a:ext uri="{FF2B5EF4-FFF2-40B4-BE49-F238E27FC236}">
                <a16:creationId xmlns:a16="http://schemas.microsoft.com/office/drawing/2014/main" id="{574C4668-7CC8-B45D-C3DA-186ECCA9F6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E5E45-0D20-DD47-9B73-A3FC6DC131AC}" type="slidenum">
              <a:rPr lang="pt-PT" altLang="pt-PT" smtClean="0"/>
              <a:pPr/>
              <a:t>15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a Imagem do Diapositivo 1">
            <a:extLst>
              <a:ext uri="{FF2B5EF4-FFF2-40B4-BE49-F238E27FC236}">
                <a16:creationId xmlns:a16="http://schemas.microsoft.com/office/drawing/2014/main" id="{49BD6D5E-0D80-3703-7C89-C2A2DEFB29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Posição de Notas 2">
            <a:extLst>
              <a:ext uri="{FF2B5EF4-FFF2-40B4-BE49-F238E27FC236}">
                <a16:creationId xmlns:a16="http://schemas.microsoft.com/office/drawing/2014/main" id="{907D1E8F-8F9D-CB0A-421B-D72959B21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PT"/>
              <a:t>Para transporte horizontal e oblíquo com inclinações ligeiras. Não são usados para transporte na vertical.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PT"/>
              <a:t>Cintas podem ser lisas ou ter nervuras (aumenta o atrito)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Usado principalmente em terminais portuários e para transporte de sacos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t-PT" altLang="pt-PT"/>
              <a:t>- Ideal para produtos frágeis e produtos ensacados ou em caixas;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t-PT" altLang="pt-PT"/>
              <a:t>   elevada eficiência (são de transporte rápido e de grandes volumes) e poucos problemas de contaminação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Muito usados para percorrer grandes distâncias.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2772" name="Marcador de Posição do Número do Diapositivo 3">
            <a:extLst>
              <a:ext uri="{FF2B5EF4-FFF2-40B4-BE49-F238E27FC236}">
                <a16:creationId xmlns:a16="http://schemas.microsoft.com/office/drawing/2014/main" id="{62ECB100-A1ED-E8D1-ABBE-29F87BD4E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4DE523-484C-4546-B350-F028476CF213}" type="slidenum">
              <a:rPr lang="pt-PT" altLang="pt-PT" smtClean="0"/>
              <a:pPr/>
              <a:t>16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a Imagem do Diapositivo 1">
            <a:extLst>
              <a:ext uri="{FF2B5EF4-FFF2-40B4-BE49-F238E27FC236}">
                <a16:creationId xmlns:a16="http://schemas.microsoft.com/office/drawing/2014/main" id="{09E112C2-515A-3C63-DE26-85A019F358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Posição de Notas 2">
            <a:extLst>
              <a:ext uri="{FF2B5EF4-FFF2-40B4-BE49-F238E27FC236}">
                <a16:creationId xmlns:a16="http://schemas.microsoft.com/office/drawing/2014/main" id="{4BC9D4FE-BC35-FA31-B3B5-CF464727A0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Desvantagens: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Fazem um pouco de poeira.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É fundamental uma boa manutenção das cintas, a tensão das cintas deve ser mantida para manter a cinta plana, para que haja um transporte eficiente.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Saída única.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4820" name="Marcador de Posição do Número do Diapositivo 3">
            <a:extLst>
              <a:ext uri="{FF2B5EF4-FFF2-40B4-BE49-F238E27FC236}">
                <a16:creationId xmlns:a16="http://schemas.microsoft.com/office/drawing/2014/main" id="{162B1F24-27CA-489C-3210-CDD55C95CF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57040B-7A40-3842-8DF9-DCC84A84D679}" type="slidenum">
              <a:rPr lang="pt-PT" altLang="pt-PT" smtClean="0"/>
              <a:pPr/>
              <a:t>17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a Imagem do Diapositivo 1">
            <a:extLst>
              <a:ext uri="{FF2B5EF4-FFF2-40B4-BE49-F238E27FC236}">
                <a16:creationId xmlns:a16="http://schemas.microsoft.com/office/drawing/2014/main" id="{C3F11ACA-FAB9-3460-3D0F-8A69DDA7C2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Marcador de Posição de Notas 2">
            <a:extLst>
              <a:ext uri="{FF2B5EF4-FFF2-40B4-BE49-F238E27FC236}">
                <a16:creationId xmlns:a16="http://schemas.microsoft.com/office/drawing/2014/main" id="{E87C5447-0B99-602C-9E93-220B1E7AB5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Transportadores pneumáticos existem de 2 tipos – ventilação e insuflação (ou aspiração):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-Usado para descargas de navios em terminais portuários, principalmente para grãos de cerais que são materiais que fluem com facilidade.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PT" altLang="pt-PT"/>
              <a:t>Insuflação ou aspiração para grandes quantidades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Ventilação para pequenas quantidades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Ventilação tem que ser correcta, não pode ser nem muito forte nem demasiado fraca. Ventilação forte danifica as partículas de cereais e danifica a tubagem de transporte. Ventilação fraca pode haver acumulação de matérias-primas nas tubagens e consequente entupimento das tubagens de transporte.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Grande flexibilidade (chegam a qualquer ponta, vertical ou horizontal); ocupam pouco espaço (fácil integrar em instalação existente).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</a:t>
            </a:r>
          </a:p>
        </p:txBody>
      </p:sp>
      <p:sp>
        <p:nvSpPr>
          <p:cNvPr id="36868" name="Marcador de Posição do Número do Diapositivo 3">
            <a:extLst>
              <a:ext uri="{FF2B5EF4-FFF2-40B4-BE49-F238E27FC236}">
                <a16:creationId xmlns:a16="http://schemas.microsoft.com/office/drawing/2014/main" id="{F6CE19B2-C703-8AC9-0861-78976730B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930231-5ED0-BF47-81BA-B3EB78BFDEEA}" type="slidenum">
              <a:rPr lang="pt-PT" altLang="pt-PT" smtClean="0"/>
              <a:pPr/>
              <a:t>18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>
            <a:extLst>
              <a:ext uri="{FF2B5EF4-FFF2-40B4-BE49-F238E27FC236}">
                <a16:creationId xmlns:a16="http://schemas.microsoft.com/office/drawing/2014/main" id="{7F704E4F-5043-16DB-D4EC-6C9CC0B5A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arcador de Posição de Notas 2">
            <a:extLst>
              <a:ext uri="{FF2B5EF4-FFF2-40B4-BE49-F238E27FC236}">
                <a16:creationId xmlns:a16="http://schemas.microsoft.com/office/drawing/2014/main" id="{8C40EB4F-2106-3CAA-A6EF-9A920666D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Alto consumo de energia (6 a 7 vezes o de outros sistemas); ruído; quebra de granulado o que aumenta a percentagem de finos.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38916" name="Marcador de Posição do Número do Diapositivo 3">
            <a:extLst>
              <a:ext uri="{FF2B5EF4-FFF2-40B4-BE49-F238E27FC236}">
                <a16:creationId xmlns:a16="http://schemas.microsoft.com/office/drawing/2014/main" id="{83826C24-D42A-7545-8832-A16696B6D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E005A0-E288-5A4E-9D0A-695BE868CCBC}" type="slidenum">
              <a:rPr lang="pt-PT" altLang="pt-PT" smtClean="0"/>
              <a:pPr/>
              <a:t>19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a Imagem do Diapositivo 1">
            <a:extLst>
              <a:ext uri="{FF2B5EF4-FFF2-40B4-BE49-F238E27FC236}">
                <a16:creationId xmlns:a16="http://schemas.microsoft.com/office/drawing/2014/main" id="{317A2C1C-AFFD-755E-B44E-8252596292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arcador de Posição de Notas 2">
            <a:extLst>
              <a:ext uri="{FF2B5EF4-FFF2-40B4-BE49-F238E27FC236}">
                <a16:creationId xmlns:a16="http://schemas.microsoft.com/office/drawing/2014/main" id="{33B725FB-651F-D557-D2C8-F41B52DF2B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- Exigem desníveis verticais (utilizam a queda livre. Podem estar na vertical ou inclinados)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Não consomem energia e por isso muitas fábricas de alimentos compostos desenvolvem-se em altura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Declives e pontos de mudança de direcção exigem concepção apropriada. Os pontos de mudança de direcção são eventuais pontos de retenção de materiais e eventuais pontos de contaminação.</a:t>
            </a:r>
          </a:p>
        </p:txBody>
      </p:sp>
      <p:sp>
        <p:nvSpPr>
          <p:cNvPr id="43012" name="Marcador de Posição do Número do Diapositivo 3">
            <a:extLst>
              <a:ext uri="{FF2B5EF4-FFF2-40B4-BE49-F238E27FC236}">
                <a16:creationId xmlns:a16="http://schemas.microsoft.com/office/drawing/2014/main" id="{BF64E4AE-9051-608F-65B5-7557966FC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A54FC6-D81F-884B-B941-68F13E9EDD03}" type="slidenum">
              <a:rPr lang="pt-PT" altLang="pt-PT" smtClean="0"/>
              <a:pPr/>
              <a:t>22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a Imagem do Diapositivo 1">
            <a:extLst>
              <a:ext uri="{FF2B5EF4-FFF2-40B4-BE49-F238E27FC236}">
                <a16:creationId xmlns:a16="http://schemas.microsoft.com/office/drawing/2014/main" id="{2858654A-646D-78BF-AEC2-5588758D7D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A57EA1D-A78A-C566-D7C5-704101F26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/>
              <a:t>Permite a elevação de materiais de uma forma rápida na vertical. </a:t>
            </a:r>
          </a:p>
          <a:p>
            <a:pPr eaLnBrk="1" hangingPunct="1">
              <a:defRPr/>
            </a:pPr>
            <a:endParaRPr lang="pt-PT" dirty="0"/>
          </a:p>
          <a:p>
            <a:pPr eaLnBrk="1" hangingPunct="1">
              <a:defRPr/>
            </a:pPr>
            <a:r>
              <a:rPr lang="pt-PT" dirty="0"/>
              <a:t>-custos de funcionamento relativamente altos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Existe a possibilidade de danificar partículas no momento da movimentação.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Pode haver geração de pós devido a impactos partícula-partícula ou partícula-paredes. (mas pelos menos não há muita probabilidade de se gerarem faíscas.)</a:t>
            </a:r>
          </a:p>
        </p:txBody>
      </p:sp>
      <p:sp>
        <p:nvSpPr>
          <p:cNvPr id="45060" name="Marcador de Posição do Número do Diapositivo 3">
            <a:extLst>
              <a:ext uri="{FF2B5EF4-FFF2-40B4-BE49-F238E27FC236}">
                <a16:creationId xmlns:a16="http://schemas.microsoft.com/office/drawing/2014/main" id="{7FC04666-BCA2-8A01-C8AA-DCB1D7F71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ABFEC1-CFB3-0146-A62C-DB1B11E6B62D}" type="slidenum">
              <a:rPr lang="pt-PT" altLang="pt-PT" smtClean="0"/>
              <a:pPr/>
              <a:t>23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a Imagem do Diapositivo 1">
            <a:extLst>
              <a:ext uri="{FF2B5EF4-FFF2-40B4-BE49-F238E27FC236}">
                <a16:creationId xmlns:a16="http://schemas.microsoft.com/office/drawing/2014/main" id="{9189579C-DF82-6718-370B-6A61B3155A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Marcador de Posição de Notas 2">
            <a:extLst>
              <a:ext uri="{FF2B5EF4-FFF2-40B4-BE49-F238E27FC236}">
                <a16:creationId xmlns:a16="http://schemas.microsoft.com/office/drawing/2014/main" id="{6B1022D7-32E1-3BFB-3BD1-9232420EB8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7172" name="Marcador de Posição do Número do Diapositivo 3">
            <a:extLst>
              <a:ext uri="{FF2B5EF4-FFF2-40B4-BE49-F238E27FC236}">
                <a16:creationId xmlns:a16="http://schemas.microsoft.com/office/drawing/2014/main" id="{CEE3A470-F92F-B23F-38BE-11C2E371C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3E8DB2-B9D5-8846-B586-C160562206B4}" type="slidenum">
              <a:rPr lang="pt-PT" altLang="pt-PT" smtClean="0"/>
              <a:pPr/>
              <a:t>2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a Imagem do Diapositivo 1">
            <a:extLst>
              <a:ext uri="{FF2B5EF4-FFF2-40B4-BE49-F238E27FC236}">
                <a16:creationId xmlns:a16="http://schemas.microsoft.com/office/drawing/2014/main" id="{7A1C64E4-4BC4-F733-CC1C-98EAFEDCA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9EB4037-6492-9141-6347-0D622A48D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/>
              <a:t>É raro usar-se como método de movimentação de materiais na vertical.</a:t>
            </a:r>
          </a:p>
          <a:p>
            <a:pPr eaLnBrk="1" hangingPunct="1">
              <a:defRPr/>
            </a:pPr>
            <a:endParaRPr lang="pt-PT" dirty="0"/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Causa muito </a:t>
            </a:r>
            <a:r>
              <a:rPr lang="pt-PT" dirty="0" err="1"/>
              <a:t>back-flow</a:t>
            </a:r>
            <a:r>
              <a:rPr lang="pt-PT" dirty="0"/>
              <a:t>, ou seja, há muito material que cai e que tem que volta para cima.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pt-PT" dirty="0"/>
              <a:t>Pode haver contacto entre a </a:t>
            </a:r>
            <a:r>
              <a:rPr lang="pt-PT" dirty="0" err="1"/>
              <a:t>helice</a:t>
            </a:r>
            <a:r>
              <a:rPr lang="pt-PT" dirty="0"/>
              <a:t> e as paredes do transportador que pode danificar o material e mesmo causar faísca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pt-PT" dirty="0"/>
          </a:p>
        </p:txBody>
      </p:sp>
      <p:sp>
        <p:nvSpPr>
          <p:cNvPr id="47108" name="Marcador de Posição do Número do Diapositivo 3">
            <a:extLst>
              <a:ext uri="{FF2B5EF4-FFF2-40B4-BE49-F238E27FC236}">
                <a16:creationId xmlns:a16="http://schemas.microsoft.com/office/drawing/2014/main" id="{156DC736-9FCC-6AAF-F183-D7C7FFCE8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239C1E-CDCD-5A48-B0AE-2DF41D10A64D}" type="slidenum">
              <a:rPr lang="pt-PT" altLang="pt-PT" smtClean="0"/>
              <a:pPr/>
              <a:t>24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a Imagem do Diapositivo 1">
            <a:extLst>
              <a:ext uri="{FF2B5EF4-FFF2-40B4-BE49-F238E27FC236}">
                <a16:creationId xmlns:a16="http://schemas.microsoft.com/office/drawing/2014/main" id="{83DCC98A-3737-E97F-4A01-D86EDE3734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arcador de Posição de Notas 2">
            <a:extLst>
              <a:ext uri="{FF2B5EF4-FFF2-40B4-BE49-F238E27FC236}">
                <a16:creationId xmlns:a16="http://schemas.microsoft.com/office/drawing/2014/main" id="{3A3477B6-744C-C1DF-BC3A-4F036C07D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- Transporte vertical, elevam materiais de forma bastante eficiente. Podem ter alturas consideráveis.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Débito variável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Carregamento no ramo ascendente ou descendente, descarga por gravidade em curva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Ocupam pouco espaço; versáteis em altura; consomem pouca energia por tonelada de material elevado. 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49156" name="Marcador de Posição do Número do Diapositivo 3">
            <a:extLst>
              <a:ext uri="{FF2B5EF4-FFF2-40B4-BE49-F238E27FC236}">
                <a16:creationId xmlns:a16="http://schemas.microsoft.com/office/drawing/2014/main" id="{92E741EC-7A34-CAC4-8BF7-5C97D3148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DA8C31-B877-6649-9238-C75652C52EAB}" type="slidenum">
              <a:rPr lang="pt-PT" altLang="pt-PT" smtClean="0"/>
              <a:pPr/>
              <a:t>25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a Imagem do Diapositivo 1">
            <a:extLst>
              <a:ext uri="{FF2B5EF4-FFF2-40B4-BE49-F238E27FC236}">
                <a16:creationId xmlns:a16="http://schemas.microsoft.com/office/drawing/2014/main" id="{809A7180-B2F3-4823-855E-A1489A94F4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Posição de Notas 2">
            <a:extLst>
              <a:ext uri="{FF2B5EF4-FFF2-40B4-BE49-F238E27FC236}">
                <a16:creationId xmlns:a16="http://schemas.microsoft.com/office/drawing/2014/main" id="{0B91C8EF-1920-B03D-AD5D-33B90E86EB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O débito variável depende de: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-Velocidade do elevador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Densidade de alcatruzes (distância entre 2 alcatruzes seguidos)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Capacidade dos alcatruzes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Eficiência do enchimento dos alcatruzes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-Eficiência da descarga dos alcatruzes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1204" name="Marcador de Posição do Número do Diapositivo 3">
            <a:extLst>
              <a:ext uri="{FF2B5EF4-FFF2-40B4-BE49-F238E27FC236}">
                <a16:creationId xmlns:a16="http://schemas.microsoft.com/office/drawing/2014/main" id="{B5E739BC-DC6C-898F-1649-30FF1438A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278A7F-4FAE-A247-B57A-3F4E1F644217}" type="slidenum">
              <a:rPr lang="pt-PT" altLang="pt-PT" smtClean="0"/>
              <a:pPr/>
              <a:t>26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a Imagem do Diapositivo 1">
            <a:extLst>
              <a:ext uri="{FF2B5EF4-FFF2-40B4-BE49-F238E27FC236}">
                <a16:creationId xmlns:a16="http://schemas.microsoft.com/office/drawing/2014/main" id="{24475A77-8D12-1B22-9079-C7CDB2F2B5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Marcador de Posição de Notas 2">
            <a:extLst>
              <a:ext uri="{FF2B5EF4-FFF2-40B4-BE49-F238E27FC236}">
                <a16:creationId xmlns:a16="http://schemas.microsoft.com/office/drawing/2014/main" id="{DA5AE354-25C2-536F-5383-C844FBA1CA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VELOCIDADE DO ELEVADOR (não deve ser muito alta nem muito baixa)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Débito não está directamente relacionado com a velocidade do elevador, porque velocidades muito elevadas: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diminui eficiência do enchimento dos alcatruzes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diminui eficiência da descarga dos alcatruzes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aumenta problemas mecânicos (vibração, etc)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aumenta riscos de explosão (atritos de materiais causam faiscas, que com as poeiras pode levar a explosões)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53252" name="Marcador de Posição do Número do Diapositivo 3">
            <a:extLst>
              <a:ext uri="{FF2B5EF4-FFF2-40B4-BE49-F238E27FC236}">
                <a16:creationId xmlns:a16="http://schemas.microsoft.com/office/drawing/2014/main" id="{2C693CB4-AE7D-BED3-8771-CA657C1E6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E0B2BC-3DEA-BD43-BBBB-C25AC15A362C}" type="slidenum">
              <a:rPr lang="pt-PT" altLang="pt-PT" smtClean="0"/>
              <a:pPr/>
              <a:t>27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2CC12F-3781-A44E-96A0-A18E4EDDA32D}" type="slidenum">
              <a:rPr lang="pt-PT" altLang="pt-PT" smtClean="0"/>
              <a:pPr>
                <a:defRPr/>
              </a:pPr>
              <a:t>29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945157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>
            <a:extLst>
              <a:ext uri="{FF2B5EF4-FFF2-40B4-BE49-F238E27FC236}">
                <a16:creationId xmlns:a16="http://schemas.microsoft.com/office/drawing/2014/main" id="{22281D45-0765-50B6-4965-5C531875A8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Marcador de Posição de Notas 2">
            <a:extLst>
              <a:ext uri="{FF2B5EF4-FFF2-40B4-BE49-F238E27FC236}">
                <a16:creationId xmlns:a16="http://schemas.microsoft.com/office/drawing/2014/main" id="{9F8A6ABD-ECAD-89DB-5AA8-2B9BD91A5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 </a:t>
            </a:r>
            <a:r>
              <a:rPr lang="pt-PT" altLang="pt-PT" u="sng" dirty="0"/>
              <a:t>Desvantagens</a:t>
            </a:r>
            <a:r>
              <a:rPr lang="pt-PT" altLang="pt-PT" dirty="0"/>
              <a:t>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- Caros e manutenção alta.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- Zonas inferiores dos elevadores são pontos </a:t>
            </a:r>
            <a:r>
              <a:rPr lang="pt-PT" altLang="pt-PT" dirty="0" err="1"/>
              <a:t>susceptíveis</a:t>
            </a:r>
            <a:r>
              <a:rPr lang="pt-PT" altLang="pt-PT" dirty="0"/>
              <a:t> de contaminação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- Elevadores de noras são pontos da fábrica que são mais </a:t>
            </a:r>
            <a:r>
              <a:rPr lang="pt-PT" altLang="pt-PT" dirty="0" err="1"/>
              <a:t>susceptíveis</a:t>
            </a:r>
            <a:r>
              <a:rPr lang="pt-PT" altLang="pt-PT" dirty="0"/>
              <a:t> a explosões. É muito frequente formarem-se nuvens de pó dentro destes elevadores 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	Para eliminar este perigo: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	- Eliminar </a:t>
            </a:r>
            <a:r>
              <a:rPr lang="pt-PT" altLang="pt-PT" dirty="0" err="1"/>
              <a:t>electricidade</a:t>
            </a:r>
            <a:r>
              <a:rPr lang="pt-PT" altLang="pt-PT" dirty="0"/>
              <a:t> estática, reduzindo deslizamentos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	- Evita fricções entre partes metálicas (usar alcatruzes não metálicos)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	- Reduzir poeiras (sistemas de aspiração) (tudo isto encarece o elevador)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 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Mostrar estes vídeos de elevadores a funcionar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https://www.youtube.com/watch?v=FEuv79KW7Cs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https://www.youtube.com/watch?v=tS6Vofx8PvY neste vídeo: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altLang="pt-PT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pt-PT" altLang="pt-PT" dirty="0"/>
              <a:t>Há diferentes tipos de alcatruzes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pt-PT" altLang="pt-PT" dirty="0"/>
              <a:t>Posso ter diferentes formas de colocar o motor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pt-PT" altLang="pt-PT" dirty="0"/>
              <a:t>Posso ter diferentes condutas de aspiração de pó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pt-PT" altLang="pt-PT" dirty="0"/>
              <a:t>Tenho forma de aumentar a tensão das correias para não haver oscilações.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endParaRPr lang="pt-PT" altLang="pt-PT" dirty="0"/>
          </a:p>
          <a:p>
            <a:pPr eaLnBrk="1" hangingPunct="1">
              <a:spcBef>
                <a:spcPct val="0"/>
              </a:spcBef>
              <a:defRPr/>
            </a:pPr>
            <a:endParaRPr lang="pt-PT" altLang="pt-PT" dirty="0"/>
          </a:p>
          <a:p>
            <a:pPr eaLnBrk="1" hangingPunct="1">
              <a:spcBef>
                <a:spcPct val="0"/>
              </a:spcBef>
              <a:defRPr/>
            </a:pPr>
            <a:r>
              <a:rPr lang="pt-PT" altLang="pt-PT" dirty="0"/>
              <a:t> </a:t>
            </a:r>
          </a:p>
          <a:p>
            <a:pPr eaLnBrk="1" hangingPunct="1">
              <a:spcBef>
                <a:spcPct val="0"/>
              </a:spcBef>
              <a:defRPr/>
            </a:pPr>
            <a:endParaRPr lang="pt-PT" altLang="pt-PT" dirty="0"/>
          </a:p>
        </p:txBody>
      </p:sp>
      <p:sp>
        <p:nvSpPr>
          <p:cNvPr id="55300" name="Marcador de Posição do Número do Diapositivo 3">
            <a:extLst>
              <a:ext uri="{FF2B5EF4-FFF2-40B4-BE49-F238E27FC236}">
                <a16:creationId xmlns:a16="http://schemas.microsoft.com/office/drawing/2014/main" id="{388F2D67-EBE0-BF28-164F-D416B56D6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2E4611-D8E6-1F4A-B0F0-F7D61D4652C0}" type="slidenum">
              <a:rPr lang="pt-PT" altLang="pt-PT" smtClean="0"/>
              <a:pPr/>
              <a:t>30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a Imagem do Diapositivo 1">
            <a:extLst>
              <a:ext uri="{FF2B5EF4-FFF2-40B4-BE49-F238E27FC236}">
                <a16:creationId xmlns:a16="http://schemas.microsoft.com/office/drawing/2014/main" id="{CE567AC7-B3D3-BC31-6E01-6B9A2341CD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Marcador de Posição de Notas 2">
            <a:extLst>
              <a:ext uri="{FF2B5EF4-FFF2-40B4-BE49-F238E27FC236}">
                <a16:creationId xmlns:a16="http://schemas.microsoft.com/office/drawing/2014/main" id="{AF726234-98F2-43D7-4CC1-08CE449E3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Transporte horizontal: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Transportador sem-fim; tapetes rolantes; transportadores de arrasto; transportadores pneumáticos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Transporte na vertical: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Elevador de noras, transportadores pneumáticos, transportador por gravidade.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Transporte em declives: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Transportador semfim, transportador de arrasto</a:t>
            </a:r>
          </a:p>
        </p:txBody>
      </p:sp>
      <p:sp>
        <p:nvSpPr>
          <p:cNvPr id="9220" name="Marcador de Posição do Número do Diapositivo 3">
            <a:extLst>
              <a:ext uri="{FF2B5EF4-FFF2-40B4-BE49-F238E27FC236}">
                <a16:creationId xmlns:a16="http://schemas.microsoft.com/office/drawing/2014/main" id="{93B1D50B-C26E-BCDC-ED5C-2020FE3C9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847DD6-55A0-0D4F-BB8D-1C9DC2A2BC04}" type="slidenum">
              <a:rPr lang="pt-PT" altLang="pt-PT" smtClean="0"/>
              <a:pPr/>
              <a:t>3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a Imagem do Diapositivo 1">
            <a:extLst>
              <a:ext uri="{FF2B5EF4-FFF2-40B4-BE49-F238E27FC236}">
                <a16:creationId xmlns:a16="http://schemas.microsoft.com/office/drawing/2014/main" id="{9FA67AEA-3F1C-AAA9-D74D-D7377AA429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Posição de Notas 2">
            <a:extLst>
              <a:ext uri="{FF2B5EF4-FFF2-40B4-BE49-F238E27FC236}">
                <a16:creationId xmlns:a16="http://schemas.microsoft.com/office/drawing/2014/main" id="{3E5B304D-0A65-DF4B-906E-C27C970984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A escolha do tipo e tamanho do transportador depende de:</a:t>
            </a:r>
          </a:p>
          <a:p>
            <a:pPr lvl="1" eaLnBrk="1" hangingPunct="1">
              <a:spcBef>
                <a:spcPct val="0"/>
              </a:spcBef>
            </a:pPr>
            <a:r>
              <a:rPr lang="pt-PT" altLang="pt-PT"/>
              <a:t>- Características físicas dos ingredientes ( mais ou menos fluidez)</a:t>
            </a:r>
          </a:p>
          <a:p>
            <a:pPr lvl="1" eaLnBrk="1" hangingPunct="1">
              <a:spcBef>
                <a:spcPct val="0"/>
              </a:spcBef>
            </a:pPr>
            <a:r>
              <a:rPr lang="pt-PT" altLang="pt-PT"/>
              <a:t>- Quantidade ou ritmo do fluxo de ingredientes ou do produto final</a:t>
            </a:r>
          </a:p>
          <a:p>
            <a:pPr lvl="1" eaLnBrk="1" hangingPunct="1">
              <a:spcBef>
                <a:spcPct val="0"/>
              </a:spcBef>
            </a:pPr>
            <a:r>
              <a:rPr lang="pt-PT" altLang="pt-PT"/>
              <a:t>- Distância e elevação a percorrer (queremos horizontal, vertical ou com declive)</a:t>
            </a:r>
          </a:p>
          <a:p>
            <a:pPr lvl="1" eaLnBrk="1" hangingPunct="1">
              <a:spcBef>
                <a:spcPct val="0"/>
              </a:spcBef>
            </a:pPr>
            <a:r>
              <a:rPr lang="pt-PT" altLang="pt-PT"/>
              <a:t>- Susceptibilidade de contaminação do circuito e eficiência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11268" name="Marcador de Posição do Número do Diapositivo 3">
            <a:extLst>
              <a:ext uri="{FF2B5EF4-FFF2-40B4-BE49-F238E27FC236}">
                <a16:creationId xmlns:a16="http://schemas.microsoft.com/office/drawing/2014/main" id="{230235DA-602A-4261-B04F-C767E6278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2BC55B-F578-6D48-BADF-E1C9340B5147}" type="slidenum">
              <a:rPr lang="pt-PT" altLang="pt-PT" smtClean="0"/>
              <a:pPr/>
              <a:t>4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a Imagem do Diapositivo 1">
            <a:extLst>
              <a:ext uri="{FF2B5EF4-FFF2-40B4-BE49-F238E27FC236}">
                <a16:creationId xmlns:a16="http://schemas.microsoft.com/office/drawing/2014/main" id="{37AE4990-7DD9-89DD-FC5F-8207637F21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Posição de Notas 2">
            <a:extLst>
              <a:ext uri="{FF2B5EF4-FFF2-40B4-BE49-F238E27FC236}">
                <a16:creationId xmlns:a16="http://schemas.microsoft.com/office/drawing/2014/main" id="{22B99126-35F2-FE22-A8C1-A4584440FF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PT" altLang="pt-PT" dirty="0"/>
              <a:t>O Transportador Sem-Fim é o equipamento ideal para o transporte e descarga de produtos a granel entre dois ou mais pontos. </a:t>
            </a:r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/>
              <a:t>São construídos por elementos modulares tubulares, Constituído por um veio com uma espiral helicoidal.</a:t>
            </a:r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/>
              <a:t>É </a:t>
            </a:r>
            <a:r>
              <a:rPr lang="pt-PT" altLang="pt-PT" dirty="0" err="1"/>
              <a:t>accionado</a:t>
            </a:r>
            <a:r>
              <a:rPr lang="pt-PT" altLang="pt-PT" dirty="0"/>
              <a:t> por um motor em que a velocidade determina a capacidade volumétrica. Tem uma zona de alimentação e uma zona de débito.</a:t>
            </a:r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/>
              <a:t>Com tamanhos diâmetros mais comuns de 20 a 50 cm. O  comprimento é o  desejado. É um equipamento sólido que permite significativos comprimentos com fluxo regular até 100 t/h (densidade 0,75 t/m</a:t>
            </a:r>
            <a:r>
              <a:rPr lang="pt-PT" altLang="pt-PT" baseline="30000" dirty="0"/>
              <a:t>3</a:t>
            </a:r>
            <a:r>
              <a:rPr lang="pt-PT" altLang="pt-PT" dirty="0"/>
              <a:t>). A escolha das dimensões do sem-fim e da velocidade de transporte são </a:t>
            </a:r>
            <a:r>
              <a:rPr lang="pt-PT" altLang="pt-PT" dirty="0" err="1"/>
              <a:t>efectuadas</a:t>
            </a:r>
            <a:r>
              <a:rPr lang="pt-PT" altLang="pt-PT" dirty="0"/>
              <a:t> em função da capacidade exigida e do tipo de produto a transportar.</a:t>
            </a:r>
          </a:p>
          <a:p>
            <a:pPr eaLnBrk="1" hangingPunct="1"/>
            <a:br>
              <a:rPr lang="pt-PT" altLang="pt-PT" dirty="0"/>
            </a:br>
            <a:r>
              <a:rPr lang="pt-PT" altLang="pt-PT" dirty="0"/>
              <a:t>fabricados em chapa de aço galvanizada, pintada ou aço inoxidável,.</a:t>
            </a:r>
          </a:p>
          <a:p>
            <a:pPr eaLnBrk="1" hangingPunct="1"/>
            <a:endParaRPr lang="pt-PT" altLang="pt-PT" dirty="0"/>
          </a:p>
          <a:p>
            <a:pPr eaLnBrk="1" hangingPunct="1"/>
            <a:r>
              <a:rPr lang="pt-PT" altLang="pt-PT" dirty="0"/>
              <a:t> O sem-fim pode ser substituído após vários anos, mantendo a sua capacidade de trabalho.</a:t>
            </a:r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</p:txBody>
      </p:sp>
      <p:sp>
        <p:nvSpPr>
          <p:cNvPr id="14340" name="Marcador de Posição do Número do Diapositivo 3">
            <a:extLst>
              <a:ext uri="{FF2B5EF4-FFF2-40B4-BE49-F238E27FC236}">
                <a16:creationId xmlns:a16="http://schemas.microsoft.com/office/drawing/2014/main" id="{5D277D91-5547-765B-0859-E1B0527FD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0BE463-0BE3-5A44-805D-D6A23C6033EB}" type="slidenum">
              <a:rPr lang="pt-PT" altLang="pt-PT" smtClean="0"/>
              <a:pPr/>
              <a:t>6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Posição da Imagem do Diapositivo 1">
            <a:extLst>
              <a:ext uri="{FF2B5EF4-FFF2-40B4-BE49-F238E27FC236}">
                <a16:creationId xmlns:a16="http://schemas.microsoft.com/office/drawing/2014/main" id="{B48F269A-8FEF-66F9-697E-953468AE99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Posição de Notas 2">
            <a:extLst>
              <a:ext uri="{FF2B5EF4-FFF2-40B4-BE49-F238E27FC236}">
                <a16:creationId xmlns:a16="http://schemas.microsoft.com/office/drawing/2014/main" id="{0BB876AD-9EE1-2AD4-E1D7-4BE9C5569C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 1.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São usados para transportes horizontais ou inclinados com declives até 30º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consiste num dos métodos mais antigos e mais frequentemente usados.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	- consiste numa hélice em espiral montada num tubo, com entradas e saídas pelo seu comprimento.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o material é colocado no corpo do transportador através de aberturas de entrada, e move-se em comprimento num movimento suave á medida que o semfim roda num movimento em espiral.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2.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É normalmente usado como alimentador de máquinas ou como extractor de silos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adaptáveis a uma gama alargada de materiais, tanto materiais em grânulos como farinados.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com determinados materiais, pode haver algum dano do material a transportar devido á acção de fricção entre a hélice e as paredes do corpo contra o ingrediente.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3. 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manutenção simples, problemas pouco frequentes e investimentos e custos de funcionamento moderados.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br>
              <a:rPr lang="pt-PT" altLang="pt-PT"/>
            </a:br>
            <a:endParaRPr lang="pt-PT" altLang="pt-PT"/>
          </a:p>
        </p:txBody>
      </p:sp>
      <p:sp>
        <p:nvSpPr>
          <p:cNvPr id="16388" name="Marcador de Posição do Número do Diapositivo 3">
            <a:extLst>
              <a:ext uri="{FF2B5EF4-FFF2-40B4-BE49-F238E27FC236}">
                <a16:creationId xmlns:a16="http://schemas.microsoft.com/office/drawing/2014/main" id="{0CB2A4E7-A701-E244-8C54-F01E30FE0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5C8AB6-484F-9C47-8333-41F34C5E9FB5}" type="slidenum">
              <a:rPr lang="pt-PT" altLang="pt-PT" smtClean="0"/>
              <a:pPr/>
              <a:t>7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a Imagem do Diapositivo 1">
            <a:extLst>
              <a:ext uri="{FF2B5EF4-FFF2-40B4-BE49-F238E27FC236}">
                <a16:creationId xmlns:a16="http://schemas.microsoft.com/office/drawing/2014/main" id="{6ABF0EE6-46EB-599F-28B4-A768CA4018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0C3246A-3449-5F24-50DD-98A51D72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u="sng" dirty="0"/>
              <a:t>Desvantagens:</a:t>
            </a:r>
            <a:endParaRPr lang="pt-PT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- baixa capacidade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/>
              <a:t>perda de rendimento em elevações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/>
              <a:t>Pode haver quebra das partículas por fricção que estão a ser movimentadas-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PT" dirty="0"/>
              <a:t>Esta mesma fricção pode levar a abrasão das paredes do transportador. </a:t>
            </a:r>
            <a:br>
              <a:rPr lang="pt-PT" dirty="0"/>
            </a:br>
            <a:endParaRPr lang="pt-PT" dirty="0"/>
          </a:p>
        </p:txBody>
      </p:sp>
      <p:sp>
        <p:nvSpPr>
          <p:cNvPr id="18436" name="Marcador de Posição do Número do Diapositivo 3">
            <a:extLst>
              <a:ext uri="{FF2B5EF4-FFF2-40B4-BE49-F238E27FC236}">
                <a16:creationId xmlns:a16="http://schemas.microsoft.com/office/drawing/2014/main" id="{773FABF7-F42A-2F56-0478-4D314309F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F11B28-AA58-2B42-BC0A-5E957D6AB29E}" type="slidenum">
              <a:rPr lang="pt-PT" altLang="pt-PT" smtClean="0"/>
              <a:pPr/>
              <a:t>8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a Imagem do Diapositivo 1">
            <a:extLst>
              <a:ext uri="{FF2B5EF4-FFF2-40B4-BE49-F238E27FC236}">
                <a16:creationId xmlns:a16="http://schemas.microsoft.com/office/drawing/2014/main" id="{6FBE03C6-6421-8AAA-D2E7-D830471124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Marcador de Posição de Notas 2">
            <a:extLst>
              <a:ext uri="{FF2B5EF4-FFF2-40B4-BE49-F238E27FC236}">
                <a16:creationId xmlns:a16="http://schemas.microsoft.com/office/drawing/2014/main" id="{02962992-3EE8-9B38-E457-383772C541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PT" altLang="pt-PT"/>
              <a:t>Tipos de hélice: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hélices montadas sobre barras de apoio ao tubo. Este tipo de hélice é usada para o transporte de materiais mais pegajosos ou viscosos. Existe uma tendência destes materiais mais pegajosos ou viscosos se aderirem ou acumularem na zona da união da hélice com o tubo. Este problema pode ser solucionado com este tipo de hélice de construção aberta.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hélices cortadas, hélices cortadas e dobradas, e hélices cortadas com palhetas, usam-se para aumentar a agitação e a mistura dos materiais. 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pt-PT" altLang="pt-PT"/>
              <a:t>- as hélices de curto alcance são recomendadas quando se quer reduzir o ritmo do fluxo de materiais que são por si muito fluidos.</a:t>
            </a:r>
          </a:p>
          <a:p>
            <a:pPr eaLnBrk="1" hangingPunct="1">
              <a:spcBef>
                <a:spcPct val="0"/>
              </a:spcBef>
            </a:pPr>
            <a:endParaRPr lang="pt-PT" altLang="pt-PT"/>
          </a:p>
        </p:txBody>
      </p:sp>
      <p:sp>
        <p:nvSpPr>
          <p:cNvPr id="20484" name="Marcador de Posição do Número do Diapositivo 3">
            <a:extLst>
              <a:ext uri="{FF2B5EF4-FFF2-40B4-BE49-F238E27FC236}">
                <a16:creationId xmlns:a16="http://schemas.microsoft.com/office/drawing/2014/main" id="{9B5900B2-BFAB-A56F-DC37-F7B2AD8A8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52C14B-D887-E44A-A8EA-B657CCFB2B20}" type="slidenum">
              <a:rPr lang="pt-PT" altLang="pt-PT" smtClean="0"/>
              <a:pPr/>
              <a:t>9</a:t>
            </a:fld>
            <a:endParaRPr lang="pt-PT" alt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a Imagem do Diapositivo 1">
            <a:extLst>
              <a:ext uri="{FF2B5EF4-FFF2-40B4-BE49-F238E27FC236}">
                <a16:creationId xmlns:a16="http://schemas.microsoft.com/office/drawing/2014/main" id="{5B49F4D8-3CB9-E195-28C6-BDCFC61645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7C27925-D39C-F2C9-1003-4A31AF5F5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São mecanismos que têm correntes sem fim que têm umas pás que correm sobre o fundo de uma calha, arrastando o material a granel por toda a secção do tubo.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Transportadores de arrasto: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- Muito usado para transporte de materiais na horizontal. Mas existem modelos para transporte inclinado e também para transporte vertical. Para transporte na vertical necessitam de umas pás especiais (não muito usados)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- Usado normalmente para distribuir as matérias-primas por silos. Podem ser concebidas para reduzir a contaminação do circuito – as pás destes transportadores podem ser equipadas com escovas  ou com borrachas para haver uma limpeza do sistema ao mesmo tempo que o transporte é feito.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- Principais vantagens: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	- Pode ser dotado de saídas múltiplas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	- Baixo consumo de energia (semelhante ao do </a:t>
            </a:r>
            <a:r>
              <a:rPr lang="pt-PT" dirty="0" err="1"/>
              <a:t>semfim</a:t>
            </a:r>
            <a:r>
              <a:rPr lang="pt-PT" dirty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	- Manutenção reduzida. Boa eficiência.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	- menor degradação do material que está a ser transportado em comparação com a </a:t>
            </a:r>
            <a:r>
              <a:rPr lang="pt-PT" dirty="0" err="1"/>
              <a:t>helice</a:t>
            </a:r>
            <a:r>
              <a:rPr lang="pt-PT" dirty="0"/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/>
              <a:t> 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2532" name="Marcador de Posição do Número do Diapositivo 3">
            <a:extLst>
              <a:ext uri="{FF2B5EF4-FFF2-40B4-BE49-F238E27FC236}">
                <a16:creationId xmlns:a16="http://schemas.microsoft.com/office/drawing/2014/main" id="{9ECB8CA9-6BC2-7203-ABF4-D25C68712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61A5A-E73B-4C48-9F77-760F19C110B7}" type="slidenum">
              <a:rPr lang="pt-PT" altLang="pt-PT" smtClean="0"/>
              <a:pPr/>
              <a:t>10</a:t>
            </a:fld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B7B37F-8AD6-A90F-0EE9-9EF4420A60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649AD3-CEA9-1246-E1F7-3544CA7229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F3EF67-549F-6B3A-E503-BB8070310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7631-3AEB-554D-8D70-C9A72219AD8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48480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2D366-B245-79C6-4A74-5608F2F86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1C8118-F092-9A1E-18B3-5139C1BCBB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00E23B-07EE-E085-C1B7-0653C1161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5D61-4883-334B-B6AD-3EAE7442C8F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79663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950F3A-CF1A-7F73-91B6-2A63971DD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185F2-EC25-7DD7-A12E-646A31A85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B46CF-3D1D-C894-5E68-217EAD86A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0CB4-7B22-3548-A2FC-8071819F54AC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407405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6F56A-02C5-EC2C-56C3-F594434C0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AA933A-20B7-2915-8959-D8B3DFCC1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06A06E-2D5A-6EE8-C011-04DB8B7C3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D16C0-426E-E04A-89F0-CE19F285E68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92999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E178AF-FAA2-C5F3-A194-1B22804F33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F5573-5414-F2B5-0471-E7C8BAFC0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D8F183-1244-AE7D-9E2A-447E066A9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B605-4C0B-E147-9DCB-5CFB0994CD9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606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7E588-DE1A-9FF5-DC4E-30216E4F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8F251-49E8-6D1A-83BD-A81F9889C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6A0E51-1776-4AF1-886A-BC4190FCF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B9BA-6DAA-D74C-A0E8-7E802279AF7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7448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FCF7C-5877-57E4-B420-3203D2A35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4016447-1EDA-4650-8320-D929440AB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885301A-40BA-D9A0-E337-00899F286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73A-0E1E-B448-BFBA-C4F55DBC52E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00852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F433FA-24D2-001D-2EA1-F2EF00E538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D51B43-69EA-E20D-9A16-A8EFAFE29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33EE49-43E9-7FFB-A402-40F8192AB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37E3-D80A-1248-8C23-05FCEDC51802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33877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D3EE2-F681-CA97-D4FA-F0B659348C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3E1CEB-3D03-B80C-05F7-71A963F4B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318518-861B-EE63-B5BB-370D67986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DE6B8-18A4-8441-8E0F-C951E78F9BF7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18521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33B34-DB95-4762-B66F-7443FFEAC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2B08A-2474-D552-DE0B-FF09020AC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D024F-4A3D-BA67-702C-48ABAF44A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5CAF-B629-8F40-B4B6-416A4C9C047D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55223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9BF8D-16EA-0F2C-B056-32437E293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BD0EF1-1F9A-6746-4A6D-548F25DD7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FCCCD-5261-50EB-1403-56494396D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2E2A-EB30-5E44-82CB-3D1715CC789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552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883EAEC-DF9A-EAF1-E419-3F0D35458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A4957E-5E64-4761-B40A-D62E36CD9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06CD3AA-FD7E-EE39-4973-F27EBFC9ED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A87E879-4D66-E017-0AF0-8174F25523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CDA77E-1744-040E-87C8-D3C7741FBA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8C3C61-5CAC-1C4B-A73B-FAEC944C9EA6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4A1608B-C506-9911-5E7D-41527916B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Sistemas de transporte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B3486CE-57BC-0002-9269-7DFEAB4529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Movimentação de matérias-primas ou alimento acabado</a:t>
            </a:r>
          </a:p>
          <a:p>
            <a:pPr eaLnBrk="1" hangingPunct="1"/>
            <a:r>
              <a:rPr lang="pt-PT" altLang="pt-PT"/>
              <a:t>Alimentar e debitar produtos das máquinas</a:t>
            </a:r>
          </a:p>
          <a:p>
            <a:pPr eaLnBrk="1" hangingPunct="1"/>
            <a:endParaRPr lang="pt-PT" altLang="pt-P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4AA8432-0EC5-030D-4E15-E486838F2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Transportadores de arrasto (redler)</a:t>
            </a:r>
          </a:p>
        </p:txBody>
      </p:sp>
      <p:pic>
        <p:nvPicPr>
          <p:cNvPr id="21507" name="Picture 9" descr="redler">
            <a:extLst>
              <a:ext uri="{FF2B5EF4-FFF2-40B4-BE49-F238E27FC236}">
                <a16:creationId xmlns:a16="http://schemas.microsoft.com/office/drawing/2014/main" id="{038949F7-FC2F-4956-FD54-F42B9820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7338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1">
            <a:extLst>
              <a:ext uri="{FF2B5EF4-FFF2-40B4-BE49-F238E27FC236}">
                <a16:creationId xmlns:a16="http://schemas.microsoft.com/office/drawing/2014/main" id="{E45DFC77-2C00-85B3-8F27-43ACB44F3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5013325"/>
            <a:ext cx="4032250" cy="288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1509" name="Text Box 12">
            <a:extLst>
              <a:ext uri="{FF2B5EF4-FFF2-40B4-BE49-F238E27FC236}">
                <a16:creationId xmlns:a16="http://schemas.microsoft.com/office/drawing/2014/main" id="{38760036-DC99-4733-9094-9196A860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47529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Para transporte horizontal, oblíquo ou vertical (raro).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Usado para distribuição de materiais em silos</a:t>
            </a:r>
          </a:p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Saídas múltiplas; baixo custo e manutenção</a:t>
            </a:r>
          </a:p>
          <a:p>
            <a:pPr eaLnBrk="1" hangingPunct="1">
              <a:spcBef>
                <a:spcPct val="50000"/>
              </a:spcBef>
            </a:pPr>
            <a:endParaRPr lang="pt-PT" altLang="pt-PT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EF476-A3A2-B854-FCFF-19D4D417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78849" name="Picture 1" descr="page49image83616096">
            <a:extLst>
              <a:ext uri="{FF2B5EF4-FFF2-40B4-BE49-F238E27FC236}">
                <a16:creationId xmlns:a16="http://schemas.microsoft.com/office/drawing/2014/main" id="{6129A9E9-7FF4-8FAF-385A-CC8A1DEAA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7781"/>
            <a:ext cx="3009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E02DD5E-EF69-08EE-A9A5-5BBEDB5AA0C4}"/>
              </a:ext>
            </a:extLst>
          </p:cNvPr>
          <p:cNvSpPr txBox="1"/>
          <p:nvPr/>
        </p:nvSpPr>
        <p:spPr>
          <a:xfrm>
            <a:off x="4523014" y="547007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/>
              <a:t>redler</a:t>
            </a:r>
            <a:endParaRPr lang="pt-PT" dirty="0"/>
          </a:p>
        </p:txBody>
      </p:sp>
      <p:pic>
        <p:nvPicPr>
          <p:cNvPr id="78850" name="Picture 2" descr="page49image83751152">
            <a:extLst>
              <a:ext uri="{FF2B5EF4-FFF2-40B4-BE49-F238E27FC236}">
                <a16:creationId xmlns:a16="http://schemas.microsoft.com/office/drawing/2014/main" id="{AAF0FE67-2B8E-8ACC-FF56-036B47DA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0257"/>
            <a:ext cx="3090292" cy="26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0CE0E4D-950D-2E0A-9062-D1B06D86F7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Transportadores de arrasto</a:t>
            </a:r>
          </a:p>
        </p:txBody>
      </p:sp>
      <p:pic>
        <p:nvPicPr>
          <p:cNvPr id="23555" name="Picture 9" descr="redler">
            <a:extLst>
              <a:ext uri="{FF2B5EF4-FFF2-40B4-BE49-F238E27FC236}">
                <a16:creationId xmlns:a16="http://schemas.microsoft.com/office/drawing/2014/main" id="{42930F64-7EAD-AABE-3D76-A4880F40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37338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1">
            <a:extLst>
              <a:ext uri="{FF2B5EF4-FFF2-40B4-BE49-F238E27FC236}">
                <a16:creationId xmlns:a16="http://schemas.microsoft.com/office/drawing/2014/main" id="{768E0AD6-DC96-2900-0028-1822D8710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5013325"/>
            <a:ext cx="4032250" cy="288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  <p:sp>
        <p:nvSpPr>
          <p:cNvPr id="23557" name="Text Box 12">
            <a:extLst>
              <a:ext uri="{FF2B5EF4-FFF2-40B4-BE49-F238E27FC236}">
                <a16:creationId xmlns:a16="http://schemas.microsoft.com/office/drawing/2014/main" id="{20D18FFE-0A0F-F64A-B0DA-39E730FF9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05038"/>
            <a:ext cx="4752975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PT" altLang="pt-PT" sz="2800"/>
              <a:t>  Desvantagens:</a:t>
            </a:r>
          </a:p>
          <a:p>
            <a:pPr lvl="1" eaLnBrk="1" hangingPunct="1">
              <a:spcBef>
                <a:spcPct val="50000"/>
              </a:spcBef>
            </a:pPr>
            <a:r>
              <a:rPr lang="pt-PT" altLang="pt-PT" sz="2400"/>
              <a:t>Capacidade de carga pouco flexível</a:t>
            </a:r>
          </a:p>
          <a:p>
            <a:pPr lvl="1" eaLnBrk="1" hangingPunct="1">
              <a:spcBef>
                <a:spcPct val="50000"/>
              </a:spcBef>
            </a:pPr>
            <a:r>
              <a:rPr lang="pt-PT" altLang="pt-PT" sz="2400"/>
              <a:t>Custo de implantação</a:t>
            </a:r>
          </a:p>
          <a:p>
            <a:pPr lvl="1" eaLnBrk="1" hangingPunct="1">
              <a:spcBef>
                <a:spcPct val="50000"/>
              </a:spcBef>
            </a:pPr>
            <a:r>
              <a:rPr lang="pt-PT" altLang="pt-PT" sz="2400"/>
              <a:t>Má movimentação de materiais pegajosos</a:t>
            </a:r>
          </a:p>
          <a:p>
            <a:pPr eaLnBrk="1" hangingPunct="1">
              <a:spcBef>
                <a:spcPct val="50000"/>
              </a:spcBef>
            </a:pPr>
            <a:endParaRPr lang="pt-PT" altLang="pt-PT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96545E6-6C81-2C2D-8FFA-44E97687E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PT" dirty="0"/>
              <a:t>  Em forma de U                     </a:t>
            </a:r>
            <a:r>
              <a:rPr lang="pt-PT" dirty="0" err="1"/>
              <a:t>En</a:t>
            </a:r>
            <a:r>
              <a:rPr lang="pt-PT" dirty="0"/>
              <a:t> masse</a:t>
            </a:r>
          </a:p>
          <a:p>
            <a:pPr>
              <a:defRPr/>
            </a:pPr>
            <a:endParaRPr lang="pt-PT" dirty="0"/>
          </a:p>
        </p:txBody>
      </p:sp>
      <p:pic>
        <p:nvPicPr>
          <p:cNvPr id="25603" name="Picture 2" descr="http://i.ytimg.com/vi/vtCBKPHFwAc/maxresdefault.jpg">
            <a:extLst>
              <a:ext uri="{FF2B5EF4-FFF2-40B4-BE49-F238E27FC236}">
                <a16:creationId xmlns:a16="http://schemas.microsoft.com/office/drawing/2014/main" id="{55B6CE7C-A04B-DD2E-E503-3443265E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4403725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images.quebarato.com.br/T160x160/transportador+ourinhos+sp+brasil__185516_1.jpg">
            <a:extLst>
              <a:ext uri="{FF2B5EF4-FFF2-40B4-BE49-F238E27FC236}">
                <a16:creationId xmlns:a16="http://schemas.microsoft.com/office/drawing/2014/main" id="{39744BFB-6115-AD85-28A2-D5765250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924175"/>
            <a:ext cx="4405312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>
            <a:extLst>
              <a:ext uri="{FF2B5EF4-FFF2-40B4-BE49-F238E27FC236}">
                <a16:creationId xmlns:a16="http://schemas.microsoft.com/office/drawing/2014/main" id="{A8A6DABD-74B2-CE2A-820D-936BD3A33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de arrasto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>
            <a:extLst>
              <a:ext uri="{FF2B5EF4-FFF2-40B4-BE49-F238E27FC236}">
                <a16:creationId xmlns:a16="http://schemas.microsoft.com/office/drawing/2014/main" id="{53A66799-395A-41AA-D038-B5B856D93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Transportador oscilante</a:t>
            </a:r>
          </a:p>
        </p:txBody>
      </p:sp>
      <p:sp>
        <p:nvSpPr>
          <p:cNvPr id="27651" name="Marcador de Posição de Conteúdo 2">
            <a:extLst>
              <a:ext uri="{FF2B5EF4-FFF2-40B4-BE49-F238E27FC236}">
                <a16:creationId xmlns:a16="http://schemas.microsoft.com/office/drawing/2014/main" id="{FDBDA481-010E-45CE-885B-BDC1641440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Fluxo uniforme</a:t>
            </a:r>
          </a:p>
          <a:p>
            <a:r>
              <a:rPr lang="pt-PT" altLang="pt-PT"/>
              <a:t>Transporte de materiais abrasivos</a:t>
            </a:r>
          </a:p>
          <a:p>
            <a:r>
              <a:rPr lang="pt-PT" altLang="pt-PT"/>
              <a:t>Operam em silencio</a:t>
            </a:r>
          </a:p>
          <a:p>
            <a:r>
              <a:rPr lang="pt-PT" altLang="pt-PT"/>
              <a:t>Baixa energia de funcionamento</a:t>
            </a:r>
          </a:p>
          <a:p>
            <a:endParaRPr lang="pt-PT" altLang="pt-PT"/>
          </a:p>
        </p:txBody>
      </p:sp>
      <p:pic>
        <p:nvPicPr>
          <p:cNvPr id="27652" name="Picture 2" descr="http://www.heatandcontrol.com/productenlargements/Cascading-Conveyors.jpg">
            <a:extLst>
              <a:ext uri="{FF2B5EF4-FFF2-40B4-BE49-F238E27FC236}">
                <a16:creationId xmlns:a16="http://schemas.microsoft.com/office/drawing/2014/main" id="{FF8B61A2-4D9A-0318-DD77-58AF3FD8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824288"/>
            <a:ext cx="46323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>
            <a:extLst>
              <a:ext uri="{FF2B5EF4-FFF2-40B4-BE49-F238E27FC236}">
                <a16:creationId xmlns:a16="http://schemas.microsoft.com/office/drawing/2014/main" id="{06A6CDEB-FE44-41C9-60EA-5A0500E90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Transportador oscilante</a:t>
            </a:r>
          </a:p>
        </p:txBody>
      </p:sp>
      <p:sp>
        <p:nvSpPr>
          <p:cNvPr id="29699" name="Marcador de Posição de Conteúdo 2">
            <a:extLst>
              <a:ext uri="{FF2B5EF4-FFF2-40B4-BE49-F238E27FC236}">
                <a16:creationId xmlns:a16="http://schemas.microsoft.com/office/drawing/2014/main" id="{7AC31035-2C44-2B23-F959-CC7088046C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Desvantagem</a:t>
            </a:r>
          </a:p>
          <a:p>
            <a:pPr lvl="1"/>
            <a:r>
              <a:rPr lang="pt-PT" altLang="pt-PT"/>
              <a:t>Débito muito lento</a:t>
            </a:r>
          </a:p>
          <a:p>
            <a:endParaRPr lang="pt-PT" altLang="pt-PT"/>
          </a:p>
        </p:txBody>
      </p:sp>
      <p:pic>
        <p:nvPicPr>
          <p:cNvPr id="29700" name="Picture 2" descr="http://www.heatandcontrol.com/productenlargements/Cascading-Conveyors.jpg">
            <a:extLst>
              <a:ext uri="{FF2B5EF4-FFF2-40B4-BE49-F238E27FC236}">
                <a16:creationId xmlns:a16="http://schemas.microsoft.com/office/drawing/2014/main" id="{2CE231FB-9935-1750-32E3-84BD4B86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824288"/>
            <a:ext cx="4632325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621F413-660E-C201-96E7-88F845096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Tapetes rolantes / Cintas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4DA4824-B984-02A1-4952-3A48B46A0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Para transporte horizontal e inclinado</a:t>
            </a:r>
          </a:p>
          <a:p>
            <a:pPr eaLnBrk="1" hangingPunct="1"/>
            <a:r>
              <a:rPr lang="pt-PT" altLang="pt-PT"/>
              <a:t>Usado principalmente em terminais portuários e para transporte de sacos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Ideal para produtos frágeis;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/>
              <a:t>   elevada eficiência e poucos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PT" altLang="pt-PT"/>
              <a:t>   problemas de contaminação</a:t>
            </a:r>
          </a:p>
        </p:txBody>
      </p:sp>
      <p:pic>
        <p:nvPicPr>
          <p:cNvPr id="31748" name="Picture 5" descr="beltphoto">
            <a:extLst>
              <a:ext uri="{FF2B5EF4-FFF2-40B4-BE49-F238E27FC236}">
                <a16:creationId xmlns:a16="http://schemas.microsoft.com/office/drawing/2014/main" id="{ACCD1A42-965F-AF4B-3768-985E4393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6338"/>
            <a:ext cx="25034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2FC262F0-BE3D-A104-853F-B5C33D399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Tapetes rolantes / Cintas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5CA9056-D344-5633-9EEB-9A4D1747C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Desvantagens:</a:t>
            </a:r>
          </a:p>
          <a:p>
            <a:pPr lvl="1" eaLnBrk="1" hangingPunct="1"/>
            <a:r>
              <a:rPr lang="pt-PT" altLang="pt-PT"/>
              <a:t>Produção de poeira</a:t>
            </a:r>
          </a:p>
          <a:p>
            <a:pPr lvl="1" eaLnBrk="1" hangingPunct="1"/>
            <a:r>
              <a:rPr lang="pt-PT" altLang="pt-PT"/>
              <a:t>Manutenção de cintas rigorosa</a:t>
            </a:r>
          </a:p>
          <a:p>
            <a:pPr lvl="1" eaLnBrk="1" hangingPunct="1"/>
            <a:r>
              <a:rPr lang="pt-PT" altLang="pt-PT"/>
              <a:t>Saída única</a:t>
            </a:r>
          </a:p>
          <a:p>
            <a:pPr lvl="1" eaLnBrk="1" hangingPunct="1"/>
            <a:endParaRPr lang="pt-PT" altLang="pt-PT"/>
          </a:p>
        </p:txBody>
      </p:sp>
      <p:pic>
        <p:nvPicPr>
          <p:cNvPr id="33796" name="Picture 5" descr="beltphoto">
            <a:extLst>
              <a:ext uri="{FF2B5EF4-FFF2-40B4-BE49-F238E27FC236}">
                <a16:creationId xmlns:a16="http://schemas.microsoft.com/office/drawing/2014/main" id="{2C175135-4A4D-FFA9-243F-E3EFD7C0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16338"/>
            <a:ext cx="25034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A4E2468-4FD4-1AA4-B002-2C32F58BD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pneumáticos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28D85E7-A44C-9DD1-605B-36C9F27A1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608513" cy="4957762"/>
          </a:xfrm>
        </p:spPr>
        <p:txBody>
          <a:bodyPr/>
          <a:lstStyle/>
          <a:p>
            <a:pPr eaLnBrk="1" hangingPunct="1"/>
            <a:r>
              <a:rPr lang="pt-PT" altLang="pt-PT" sz="2800"/>
              <a:t>Usado para descargas de navios</a:t>
            </a:r>
          </a:p>
          <a:p>
            <a:pPr eaLnBrk="1" hangingPunct="1"/>
            <a:r>
              <a:rPr lang="pt-PT" altLang="pt-PT" sz="2800"/>
              <a:t>Insuflação para grandes quantidades</a:t>
            </a:r>
          </a:p>
          <a:p>
            <a:pPr eaLnBrk="1" hangingPunct="1"/>
            <a:r>
              <a:rPr lang="pt-PT" altLang="pt-PT" sz="2800"/>
              <a:t>Ventilação para pequenas quantidades</a:t>
            </a:r>
          </a:p>
          <a:p>
            <a:pPr eaLnBrk="1" hangingPunct="1"/>
            <a:r>
              <a:rPr lang="pt-PT" altLang="pt-PT" sz="2800"/>
              <a:t>Grande flexibilidade; ocupam pouco espaço.</a:t>
            </a:r>
          </a:p>
          <a:p>
            <a:pPr eaLnBrk="1" hangingPunct="1"/>
            <a:r>
              <a:rPr lang="pt-PT" altLang="pt-PT" sz="2800"/>
              <a:t>Alto consumo de energia; ruído.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79652981-DF8D-16FE-0710-65E98B2B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8877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5">
            <a:extLst>
              <a:ext uri="{FF2B5EF4-FFF2-40B4-BE49-F238E27FC236}">
                <a16:creationId xmlns:a16="http://schemas.microsoft.com/office/drawing/2014/main" id="{B1F2E974-D353-6A60-5B7F-62BBD1B09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084763"/>
            <a:ext cx="4140200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6CA26E6-FB07-1658-A2EA-2920D9EF8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pneumáticos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57CD6FA-1512-98AA-4586-C8A54FC92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608513" cy="4957762"/>
          </a:xfrm>
        </p:spPr>
        <p:txBody>
          <a:bodyPr/>
          <a:lstStyle/>
          <a:p>
            <a:pPr eaLnBrk="1" hangingPunct="1"/>
            <a:r>
              <a:rPr lang="pt-PT" altLang="pt-PT" sz="2800"/>
              <a:t>Desvantagens:</a:t>
            </a:r>
          </a:p>
          <a:p>
            <a:pPr lvl="1" eaLnBrk="1" hangingPunct="1"/>
            <a:r>
              <a:rPr lang="pt-PT" altLang="pt-PT" sz="2400"/>
              <a:t>Alto consumo de energia</a:t>
            </a:r>
          </a:p>
          <a:p>
            <a:pPr lvl="1" eaLnBrk="1" hangingPunct="1"/>
            <a:r>
              <a:rPr lang="pt-PT" altLang="pt-PT" sz="2400"/>
              <a:t>Ruido</a:t>
            </a:r>
          </a:p>
          <a:p>
            <a:pPr lvl="1" eaLnBrk="1" hangingPunct="1"/>
            <a:r>
              <a:rPr lang="pt-PT" altLang="pt-PT" sz="2400"/>
              <a:t>Quebra de granulos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F475613A-9888-2CB1-4C5F-1E18C54A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844675"/>
            <a:ext cx="38877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>
            <a:extLst>
              <a:ext uri="{FF2B5EF4-FFF2-40B4-BE49-F238E27FC236}">
                <a16:creationId xmlns:a16="http://schemas.microsoft.com/office/drawing/2014/main" id="{AB6F40B2-392F-A80B-30CF-3C96911C6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084763"/>
            <a:ext cx="4140200" cy="865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8EA86D9-B085-A752-F234-D6C8855AD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Sistemas de transporte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5879D28-9952-7CEE-67D7-CABBA517B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Transportador de sem-fim</a:t>
            </a:r>
          </a:p>
          <a:p>
            <a:pPr eaLnBrk="1" hangingPunct="1"/>
            <a:r>
              <a:rPr lang="pt-PT" altLang="pt-PT"/>
              <a:t>Tapetes rolantes e cintas</a:t>
            </a:r>
          </a:p>
          <a:p>
            <a:pPr eaLnBrk="1" hangingPunct="1"/>
            <a:r>
              <a:rPr lang="pt-PT" altLang="pt-PT"/>
              <a:t>Transportadores de arrasto (redlers)</a:t>
            </a:r>
          </a:p>
          <a:p>
            <a:pPr eaLnBrk="1" hangingPunct="1"/>
            <a:r>
              <a:rPr lang="pt-PT" altLang="pt-PT"/>
              <a:t>Transportador oscilante</a:t>
            </a:r>
          </a:p>
          <a:p>
            <a:pPr eaLnBrk="1" hangingPunct="1"/>
            <a:r>
              <a:rPr lang="pt-PT" altLang="pt-PT"/>
              <a:t>Transportadores pneumáticos</a:t>
            </a:r>
          </a:p>
          <a:p>
            <a:pPr eaLnBrk="1" hangingPunct="1"/>
            <a:r>
              <a:rPr lang="pt-PT" altLang="pt-PT"/>
              <a:t>Transporte por gravidade</a:t>
            </a:r>
          </a:p>
          <a:p>
            <a:pPr eaLnBrk="1" hangingPunct="1"/>
            <a:r>
              <a:rPr lang="pt-PT" altLang="pt-PT"/>
              <a:t>Elevador de noras</a:t>
            </a:r>
          </a:p>
          <a:p>
            <a:pPr eaLnBrk="1" hangingPunct="1"/>
            <a:endParaRPr lang="pt-PT" altLang="pt-P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>
            <a:extLst>
              <a:ext uri="{FF2B5EF4-FFF2-40B4-BE49-F238E27FC236}">
                <a16:creationId xmlns:a16="http://schemas.microsoft.com/office/drawing/2014/main" id="{671E3A16-A54F-383C-1717-A2D434CA8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TRANSPORTES NA VERTICAL</a:t>
            </a:r>
          </a:p>
        </p:txBody>
      </p:sp>
      <p:pic>
        <p:nvPicPr>
          <p:cNvPr id="39939" name="Picture 14" descr="dilute_vert">
            <a:extLst>
              <a:ext uri="{FF2B5EF4-FFF2-40B4-BE49-F238E27FC236}">
                <a16:creationId xmlns:a16="http://schemas.microsoft.com/office/drawing/2014/main" id="{2947AC9D-DE37-6DBB-69E5-E10F8029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87638"/>
            <a:ext cx="46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1" descr="vertical_screws">
            <a:extLst>
              <a:ext uri="{FF2B5EF4-FFF2-40B4-BE49-F238E27FC236}">
                <a16:creationId xmlns:a16="http://schemas.microsoft.com/office/drawing/2014/main" id="{28ED8B52-4B19-C24B-5F8C-C14903F65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2392363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0" descr="bucket_elevator">
            <a:extLst>
              <a:ext uri="{FF2B5EF4-FFF2-40B4-BE49-F238E27FC236}">
                <a16:creationId xmlns:a16="http://schemas.microsoft.com/office/drawing/2014/main" id="{4C5A3582-969C-7C60-BDE3-AF1ED086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53682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>
            <a:extLst>
              <a:ext uri="{FF2B5EF4-FFF2-40B4-BE49-F238E27FC236}">
                <a16:creationId xmlns:a16="http://schemas.microsoft.com/office/drawing/2014/main" id="{E5A042E3-3773-C7AD-2838-BA8631294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Transportes na vertical</a:t>
            </a:r>
          </a:p>
        </p:txBody>
      </p:sp>
      <p:sp>
        <p:nvSpPr>
          <p:cNvPr id="40963" name="Marcador de Posição de Conteúdo 2">
            <a:extLst>
              <a:ext uri="{FF2B5EF4-FFF2-40B4-BE49-F238E27FC236}">
                <a16:creationId xmlns:a16="http://schemas.microsoft.com/office/drawing/2014/main" id="{B5E5653E-D139-C3D1-AF95-4CD6D391D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pt-PT"/>
              <a:t>Transporte por gravidade</a:t>
            </a:r>
          </a:p>
          <a:p>
            <a:r>
              <a:rPr lang="pt-PT" altLang="pt-PT"/>
              <a:t>Transportador pneumático</a:t>
            </a:r>
          </a:p>
          <a:p>
            <a:r>
              <a:rPr lang="pt-PT" altLang="pt-PT"/>
              <a:t>Elevadores de noras</a:t>
            </a:r>
          </a:p>
          <a:p>
            <a:r>
              <a:rPr lang="pt-PT" altLang="pt-PT"/>
              <a:t>Transportador sem-fim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03F5C62-6416-ED43-5A04-23187ADA0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Transporte por gravidade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388C24A-A0A4-0B93-723A-9778C0053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Exigem desníveis verticais</a:t>
            </a:r>
          </a:p>
          <a:p>
            <a:pPr eaLnBrk="1" hangingPunct="1"/>
            <a:r>
              <a:rPr lang="pt-PT" altLang="pt-PT"/>
              <a:t>Não consomem energia</a:t>
            </a:r>
          </a:p>
          <a:p>
            <a:pPr eaLnBrk="1" hangingPunct="1"/>
            <a:r>
              <a:rPr lang="pt-PT" altLang="pt-PT"/>
              <a:t>Declives e pontos de mudança de direcção exigem concepção apropriada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>
            <a:extLst>
              <a:ext uri="{FF2B5EF4-FFF2-40B4-BE49-F238E27FC236}">
                <a16:creationId xmlns:a16="http://schemas.microsoft.com/office/drawing/2014/main" id="{A2F9E1E2-718C-EDD0-B4B9-A35762B15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Transportador pneumático</a:t>
            </a:r>
          </a:p>
        </p:txBody>
      </p:sp>
      <p:pic>
        <p:nvPicPr>
          <p:cNvPr id="44035" name="Marcador de Posição de Conteúdo 3">
            <a:extLst>
              <a:ext uri="{FF2B5EF4-FFF2-40B4-BE49-F238E27FC236}">
                <a16:creationId xmlns:a16="http://schemas.microsoft.com/office/drawing/2014/main" id="{778024E3-9550-5D26-836D-7E31C38EB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700213"/>
            <a:ext cx="6035675" cy="45259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>
            <a:extLst>
              <a:ext uri="{FF2B5EF4-FFF2-40B4-BE49-F238E27FC236}">
                <a16:creationId xmlns:a16="http://schemas.microsoft.com/office/drawing/2014/main" id="{A12156D5-6A38-5F03-E055-107A4A6A5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Transportador sem-fim</a:t>
            </a:r>
          </a:p>
        </p:txBody>
      </p:sp>
      <p:pic>
        <p:nvPicPr>
          <p:cNvPr id="46083" name="Picture 2" descr="http://www.gebiconveyors.net/products/industrial-conveyer/vertical-screw-conveyors-rotter-lift.jpg">
            <a:extLst>
              <a:ext uri="{FF2B5EF4-FFF2-40B4-BE49-F238E27FC236}">
                <a16:creationId xmlns:a16="http://schemas.microsoft.com/office/drawing/2014/main" id="{8AA40749-99CD-6575-9DD6-BC5CD5E51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609725"/>
            <a:ext cx="52482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59D2D05-D7C3-4827-6938-0DE6B4CB6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Elevadores de noras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0E61DF4-01E7-4980-EBB4-73425CE6D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5545137" cy="4752975"/>
          </a:xfrm>
        </p:spPr>
        <p:txBody>
          <a:bodyPr/>
          <a:lstStyle/>
          <a:p>
            <a:pPr eaLnBrk="1" hangingPunct="1"/>
            <a:endParaRPr lang="pt-PT" altLang="pt-PT" sz="2800"/>
          </a:p>
          <a:p>
            <a:pPr eaLnBrk="1" hangingPunct="1"/>
            <a:r>
              <a:rPr lang="pt-PT" altLang="pt-PT" sz="2800"/>
              <a:t>Transporte vertical</a:t>
            </a:r>
          </a:p>
          <a:p>
            <a:pPr eaLnBrk="1" hangingPunct="1"/>
            <a:r>
              <a:rPr lang="pt-PT" altLang="pt-PT" sz="2800"/>
              <a:t>Débito variável</a:t>
            </a:r>
          </a:p>
          <a:p>
            <a:pPr eaLnBrk="1" hangingPunct="1"/>
            <a:r>
              <a:rPr lang="pt-PT" altLang="pt-PT" sz="2800"/>
              <a:t>Carregamento no ramo ascendente ou descendente, descarga por gravidade em curva</a:t>
            </a:r>
          </a:p>
          <a:p>
            <a:pPr eaLnBrk="1" hangingPunct="1"/>
            <a:r>
              <a:rPr lang="pt-PT" altLang="pt-PT" sz="2800"/>
              <a:t>Ocupam pouco espaço; versáteis em altura; consomem pouca energia</a:t>
            </a:r>
          </a:p>
        </p:txBody>
      </p:sp>
      <p:pic>
        <p:nvPicPr>
          <p:cNvPr id="48132" name="Picture 5" descr="628-0407.jpg (62259 bytes)">
            <a:extLst>
              <a:ext uri="{FF2B5EF4-FFF2-40B4-BE49-F238E27FC236}">
                <a16:creationId xmlns:a16="http://schemas.microsoft.com/office/drawing/2014/main" id="{6B845265-DCC0-34B0-7837-99D83251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5" r="24934" b="12726"/>
          <a:stretch>
            <a:fillRect/>
          </a:stretch>
        </p:blipFill>
        <p:spPr bwMode="auto">
          <a:xfrm>
            <a:off x="5732463" y="1844675"/>
            <a:ext cx="3214687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101D055-7B35-0B4B-EFDC-E8186EA8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Elevadores de noras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EB84078-171B-F4AC-560F-1EEF6CBA1D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5545137" cy="4752975"/>
          </a:xfrm>
        </p:spPr>
        <p:txBody>
          <a:bodyPr/>
          <a:lstStyle/>
          <a:p>
            <a:pPr eaLnBrk="1" hangingPunct="1"/>
            <a:endParaRPr lang="pt-PT" altLang="pt-PT" sz="2800"/>
          </a:p>
          <a:p>
            <a:pPr eaLnBrk="1" hangingPunct="1"/>
            <a:r>
              <a:rPr lang="pt-PT" altLang="pt-PT" sz="2800" b="1"/>
              <a:t>Débito variável depende de:</a:t>
            </a:r>
          </a:p>
          <a:p>
            <a:pPr lvl="1" eaLnBrk="1" hangingPunct="1"/>
            <a:r>
              <a:rPr lang="pt-PT" altLang="pt-PT" sz="2400"/>
              <a:t>Velocidade do elevador</a:t>
            </a:r>
          </a:p>
          <a:p>
            <a:pPr lvl="1" eaLnBrk="1" hangingPunct="1"/>
            <a:r>
              <a:rPr lang="pt-PT" altLang="pt-PT" sz="2400"/>
              <a:t>Densidade dos alcatruzes</a:t>
            </a:r>
          </a:p>
          <a:p>
            <a:pPr lvl="1" eaLnBrk="1" hangingPunct="1"/>
            <a:r>
              <a:rPr lang="pt-PT" altLang="pt-PT" sz="2400"/>
              <a:t>Capacidade dos alcatruzes</a:t>
            </a:r>
          </a:p>
          <a:p>
            <a:pPr lvl="1" eaLnBrk="1" hangingPunct="1"/>
            <a:r>
              <a:rPr lang="pt-PT" altLang="pt-PT" sz="2400"/>
              <a:t>Eficiência do enchimento</a:t>
            </a:r>
          </a:p>
          <a:p>
            <a:pPr lvl="1" eaLnBrk="1" hangingPunct="1"/>
            <a:r>
              <a:rPr lang="pt-PT" altLang="pt-PT" sz="2400"/>
              <a:t>Eficiência da descarga</a:t>
            </a:r>
          </a:p>
        </p:txBody>
      </p:sp>
      <p:pic>
        <p:nvPicPr>
          <p:cNvPr id="50180" name="Picture 2" descr="Image result for feed mill elevator bucket">
            <a:extLst>
              <a:ext uri="{FF2B5EF4-FFF2-40B4-BE49-F238E27FC236}">
                <a16:creationId xmlns:a16="http://schemas.microsoft.com/office/drawing/2014/main" id="{C03126BA-E44B-5B3F-74D0-20ECD540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27313"/>
            <a:ext cx="42116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1D3F134-FE91-ACD5-1E4D-F1DE0ABD2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Elevadores de noras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CD0C26-259D-2BF2-72BB-55690097C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4403725" cy="4752975"/>
          </a:xfrm>
        </p:spPr>
        <p:txBody>
          <a:bodyPr/>
          <a:lstStyle/>
          <a:p>
            <a:pPr eaLnBrk="1" hangingPunct="1"/>
            <a:endParaRPr lang="pt-PT" altLang="pt-PT" sz="2800"/>
          </a:p>
          <a:p>
            <a:pPr eaLnBrk="1" hangingPunct="1"/>
            <a:r>
              <a:rPr lang="pt-PT" altLang="pt-PT" sz="2800" b="1"/>
              <a:t>Débito variável depende de:</a:t>
            </a:r>
          </a:p>
          <a:p>
            <a:pPr lvl="1" eaLnBrk="1" hangingPunct="1"/>
            <a:r>
              <a:rPr lang="pt-PT" altLang="pt-PT" sz="2400" b="1"/>
              <a:t>Velocidade do elevador muito elevada:</a:t>
            </a:r>
          </a:p>
          <a:p>
            <a:pPr lvl="2" eaLnBrk="1" hangingPunct="1"/>
            <a:r>
              <a:rPr lang="pt-PT" altLang="pt-PT" sz="2000" b="1"/>
              <a:t>Diminui eficiência de enchimento</a:t>
            </a:r>
          </a:p>
          <a:p>
            <a:pPr lvl="2" eaLnBrk="1" hangingPunct="1"/>
            <a:r>
              <a:rPr lang="pt-PT" altLang="pt-PT" sz="2000" b="1"/>
              <a:t>Diminui eficiência de descarga</a:t>
            </a:r>
          </a:p>
          <a:p>
            <a:pPr lvl="2" eaLnBrk="1" hangingPunct="1"/>
            <a:r>
              <a:rPr lang="pt-PT" altLang="pt-PT" sz="2000" b="1"/>
              <a:t>Aumenta problemas mecânicos</a:t>
            </a:r>
          </a:p>
          <a:p>
            <a:pPr lvl="2" eaLnBrk="1" hangingPunct="1"/>
            <a:r>
              <a:rPr lang="pt-PT" altLang="pt-PT" sz="2000" b="1"/>
              <a:t>Aumenta riscos de explosão </a:t>
            </a:r>
          </a:p>
        </p:txBody>
      </p:sp>
      <p:pic>
        <p:nvPicPr>
          <p:cNvPr id="52228" name="Picture 2" descr="Image result for feed mill elevator bucket">
            <a:extLst>
              <a:ext uri="{FF2B5EF4-FFF2-40B4-BE49-F238E27FC236}">
                <a16:creationId xmlns:a16="http://schemas.microsoft.com/office/drawing/2014/main" id="{48ED1BDD-A3E7-5F6B-C661-C076D604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492375"/>
            <a:ext cx="4210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7F4B5-B8D8-0ACD-889A-F6C9DE40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Elevador de nora</a:t>
            </a:r>
          </a:p>
        </p:txBody>
      </p:sp>
      <p:pic>
        <p:nvPicPr>
          <p:cNvPr id="79873" name="Picture 1" descr="page48image4135022320">
            <a:extLst>
              <a:ext uri="{FF2B5EF4-FFF2-40B4-BE49-F238E27FC236}">
                <a16:creationId xmlns:a16="http://schemas.microsoft.com/office/drawing/2014/main" id="{5B6F5ACE-DD3E-D41F-8089-CB84D6142C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682081"/>
            <a:ext cx="2692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16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BF3B4-1E0C-3F62-7B48-04E7891BC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80897" name="Picture 1" descr="page129image2620927936">
            <a:extLst>
              <a:ext uri="{FF2B5EF4-FFF2-40B4-BE49-F238E27FC236}">
                <a16:creationId xmlns:a16="http://schemas.microsoft.com/office/drawing/2014/main" id="{807F9441-00A4-16EA-B7FF-38FC81F1D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33" y="1600200"/>
            <a:ext cx="416153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2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0548808-3961-4FAC-9323-7A0E361A4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Sistemas de transporte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530D479-D24D-28A7-86CF-0F363C4F1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Transporte horizontal</a:t>
            </a:r>
          </a:p>
          <a:p>
            <a:pPr eaLnBrk="1" hangingPunct="1"/>
            <a:r>
              <a:rPr lang="pt-PT" altLang="pt-PT"/>
              <a:t>Transporte vertical</a:t>
            </a:r>
          </a:p>
          <a:p>
            <a:pPr eaLnBrk="1" hangingPunct="1"/>
            <a:r>
              <a:rPr lang="pt-PT" altLang="pt-PT"/>
              <a:t>Transporte em inclinações</a:t>
            </a:r>
          </a:p>
          <a:p>
            <a:pPr eaLnBrk="1" hangingPunct="1"/>
            <a:endParaRPr lang="pt-PT" altLang="pt-P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4EF5879-8E67-3135-DEA6-9B79974C2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pt-PT" altLang="pt-PT"/>
              <a:t>Elevadores de noras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4D03FD2-10E2-A76C-9A96-C99C44283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651500" cy="4752975"/>
          </a:xfrm>
        </p:spPr>
        <p:txBody>
          <a:bodyPr/>
          <a:lstStyle/>
          <a:p>
            <a:pPr eaLnBrk="1" hangingPunct="1"/>
            <a:endParaRPr lang="pt-PT" altLang="pt-PT" sz="2800"/>
          </a:p>
          <a:p>
            <a:pPr eaLnBrk="1" hangingPunct="1"/>
            <a:r>
              <a:rPr lang="pt-PT" altLang="pt-PT" sz="2800"/>
              <a:t>Desvantagens</a:t>
            </a:r>
          </a:p>
          <a:p>
            <a:pPr lvl="1" eaLnBrk="1" hangingPunct="1"/>
            <a:r>
              <a:rPr lang="pt-PT" altLang="pt-PT" sz="2400"/>
              <a:t>Custo e manutenção</a:t>
            </a:r>
          </a:p>
          <a:p>
            <a:pPr lvl="1" eaLnBrk="1" hangingPunct="1"/>
            <a:r>
              <a:rPr lang="pt-PT" altLang="pt-PT" sz="2400"/>
              <a:t>Zonas inferiores suscetíveis de contaminação</a:t>
            </a:r>
          </a:p>
          <a:p>
            <a:pPr lvl="1" eaLnBrk="1" hangingPunct="1"/>
            <a:r>
              <a:rPr lang="pt-PT" altLang="pt-PT" sz="2400"/>
              <a:t>Suscetibilidade a explosões</a:t>
            </a:r>
          </a:p>
          <a:p>
            <a:pPr lvl="1" eaLnBrk="1" hangingPunct="1"/>
            <a:r>
              <a:rPr lang="pt-PT" altLang="pt-PT" sz="2400"/>
              <a:t>O que fazer para reduzir explosões:</a:t>
            </a:r>
          </a:p>
          <a:p>
            <a:pPr lvl="2" eaLnBrk="1" hangingPunct="1"/>
            <a:r>
              <a:rPr lang="pt-PT" altLang="pt-PT" sz="2000"/>
              <a:t>Reduzir deslizamentos</a:t>
            </a:r>
          </a:p>
          <a:p>
            <a:pPr lvl="2" eaLnBrk="1" hangingPunct="1"/>
            <a:r>
              <a:rPr lang="pt-PT" altLang="pt-PT" sz="2000"/>
              <a:t>Usar alcatruzes não metálicos</a:t>
            </a:r>
          </a:p>
          <a:p>
            <a:pPr lvl="2" eaLnBrk="1" hangingPunct="1"/>
            <a:r>
              <a:rPr lang="pt-PT" altLang="pt-PT" sz="2000"/>
              <a:t>Reduzir poeiras (sistema de aspiração)</a:t>
            </a:r>
          </a:p>
          <a:p>
            <a:pPr lvl="1" eaLnBrk="1" hangingPunct="1"/>
            <a:endParaRPr lang="pt-PT" altLang="pt-PT" sz="2400"/>
          </a:p>
        </p:txBody>
      </p:sp>
      <p:pic>
        <p:nvPicPr>
          <p:cNvPr id="54276" name="Picture 6" descr="Image result for exploded bucket elevator">
            <a:extLst>
              <a:ext uri="{FF2B5EF4-FFF2-40B4-BE49-F238E27FC236}">
                <a16:creationId xmlns:a16="http://schemas.microsoft.com/office/drawing/2014/main" id="{B8424622-F0D3-C180-FE9F-B6B7FCD9D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339850"/>
            <a:ext cx="3500438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31D845AA-5BE3-2450-D354-B72A26557A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Sistemas de transporte na fábrica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BCD39A9E-C253-600A-4913-AF46F09CB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eaLnBrk="1" hangingPunct="1"/>
            <a:r>
              <a:rPr lang="pt-PT" altLang="pt-PT"/>
              <a:t>O tipo e tamanho do transportador depende de:</a:t>
            </a:r>
          </a:p>
          <a:p>
            <a:pPr lvl="1" eaLnBrk="1" hangingPunct="1"/>
            <a:r>
              <a:rPr lang="pt-PT" altLang="pt-PT"/>
              <a:t>Características físicas dos ingredientes</a:t>
            </a:r>
          </a:p>
          <a:p>
            <a:pPr lvl="1" eaLnBrk="1" hangingPunct="1"/>
            <a:r>
              <a:rPr lang="pt-PT" altLang="pt-PT"/>
              <a:t>Quantidade ou ritmo do fluxo de ingredientes</a:t>
            </a:r>
          </a:p>
          <a:p>
            <a:pPr lvl="1" eaLnBrk="1" hangingPunct="1"/>
            <a:r>
              <a:rPr lang="pt-PT" altLang="pt-PT"/>
              <a:t>Distância e elevação</a:t>
            </a:r>
          </a:p>
          <a:p>
            <a:pPr lvl="1" eaLnBrk="1" hangingPunct="1"/>
            <a:r>
              <a:rPr lang="pt-PT" altLang="pt-PT"/>
              <a:t>Susceptibilidade de contaminação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4A403318-5836-893B-B3EE-2FA613A5C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/>
              <a:t>TRANSPORTES NA HORIZONTAL / INCLINAÇÕES</a:t>
            </a:r>
          </a:p>
        </p:txBody>
      </p:sp>
      <p:pic>
        <p:nvPicPr>
          <p:cNvPr id="12291" name="Picture 2" descr="Image result for HORIZONTAL CONVEYORS feed mill">
            <a:extLst>
              <a:ext uri="{FF2B5EF4-FFF2-40B4-BE49-F238E27FC236}">
                <a16:creationId xmlns:a16="http://schemas.microsoft.com/office/drawing/2014/main" id="{0706FB25-B9C9-D522-71A9-EA51F021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133600"/>
            <a:ext cx="3303588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Image result for HORIZONTAL CONVEYORS feed mill">
            <a:extLst>
              <a:ext uri="{FF2B5EF4-FFF2-40B4-BE49-F238E27FC236}">
                <a16:creationId xmlns:a16="http://schemas.microsoft.com/office/drawing/2014/main" id="{C339BACC-2F71-60F4-129F-1ACC0D5D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08488"/>
            <a:ext cx="27987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Image result for HORIZONTAL CONVEYORS feed mill">
            <a:extLst>
              <a:ext uri="{FF2B5EF4-FFF2-40B4-BE49-F238E27FC236}">
                <a16:creationId xmlns:a16="http://schemas.microsoft.com/office/drawing/2014/main" id="{710C4B34-959F-6292-739D-5A476EA3B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909763"/>
            <a:ext cx="31591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D29A02E-7506-D35D-D609-356A936FC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de sem-fim</a:t>
            </a:r>
          </a:p>
        </p:txBody>
      </p:sp>
      <p:pic>
        <p:nvPicPr>
          <p:cNvPr id="13315" name="Picture 2" descr="http://www.conveyoreng.com/wp-content/uploads/2011/10/Taper-Plug-Screw-Conveyor-500x452.jpg">
            <a:extLst>
              <a:ext uri="{FF2B5EF4-FFF2-40B4-BE49-F238E27FC236}">
                <a16:creationId xmlns:a16="http://schemas.microsoft.com/office/drawing/2014/main" id="{F6101E17-84CB-F32D-4498-8C69ED2C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7638"/>
            <a:ext cx="54054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aixaDeTexto 1">
            <a:extLst>
              <a:ext uri="{FF2B5EF4-FFF2-40B4-BE49-F238E27FC236}">
                <a16:creationId xmlns:a16="http://schemas.microsoft.com/office/drawing/2014/main" id="{1776950E-9A5E-4121-ECAF-1D174350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221163"/>
            <a:ext cx="2819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Diametros mais comuns: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20 a 50 cm</a:t>
            </a:r>
          </a:p>
          <a:p>
            <a:pPr>
              <a:spcBef>
                <a:spcPct val="0"/>
              </a:spcBef>
              <a:buFontTx/>
              <a:buNone/>
            </a:pPr>
            <a:endParaRPr lang="pt-PT" altLang="pt-PT" sz="1800"/>
          </a:p>
          <a:p>
            <a:pPr>
              <a:spcBef>
                <a:spcPct val="0"/>
              </a:spcBef>
              <a:buFontTx/>
              <a:buNone/>
            </a:pPr>
            <a:r>
              <a:rPr lang="pt-PT" altLang="pt-PT" sz="1800"/>
              <a:t>Fluxo regular até 100 T /h (densidade 0,75T/m3)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134ADD-840F-0BC1-2CD8-027355B3D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de sem-fim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F750A2F-CE3C-8A3E-3FE1-4249FE8CC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/>
              <a:t>Para transportes horizontais e com inclinação (até 30º)</a:t>
            </a:r>
          </a:p>
          <a:p>
            <a:pPr eaLnBrk="1" hangingPunct="1"/>
            <a:r>
              <a:rPr lang="pt-PT" altLang="pt-PT"/>
              <a:t>Usado principalmente como alimentador de máquinas e extractor de silos</a:t>
            </a:r>
          </a:p>
          <a:p>
            <a:pPr eaLnBrk="1" hangingPunct="1"/>
            <a:r>
              <a:rPr lang="pt-PT" altLang="pt-PT"/>
              <a:t>Custo moderado; boa fiabilidade e fácil manutenção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0AA78E6-85D8-57C7-A251-ED5A0A990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de sem-fim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3E4D15-B981-306E-908B-3C94B7684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pt-PT" altLang="pt-PT"/>
              <a:t>Desvantagens</a:t>
            </a:r>
          </a:p>
          <a:p>
            <a:pPr lvl="1" eaLnBrk="1" hangingPunct="1"/>
            <a:r>
              <a:rPr lang="pt-PT" altLang="pt-PT"/>
              <a:t>Baixa capacidade</a:t>
            </a:r>
          </a:p>
          <a:p>
            <a:pPr lvl="1" eaLnBrk="1" hangingPunct="1"/>
            <a:r>
              <a:rPr lang="pt-PT" altLang="pt-PT"/>
              <a:t>Perda de rendimento em elevações</a:t>
            </a:r>
          </a:p>
          <a:p>
            <a:pPr lvl="1" eaLnBrk="1" hangingPunct="1"/>
            <a:r>
              <a:rPr lang="pt-PT" altLang="pt-PT"/>
              <a:t>Quebra de partículas por fricção</a:t>
            </a:r>
          </a:p>
          <a:p>
            <a:pPr lvl="1" eaLnBrk="1" hangingPunct="1"/>
            <a:r>
              <a:rPr lang="pt-PT" altLang="pt-PT"/>
              <a:t>Abrasão das paredes do transportador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8517416-7C83-7595-BD91-655C0A3A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Transportadores de sem-fim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F770E43B-1C99-D47B-3DB5-E1B996D7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341438"/>
            <a:ext cx="717073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77D204C0-0610-49D0-E626-7A56FF4D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84538"/>
            <a:ext cx="70659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FC7F6A81-8E14-42FC-F4F3-0D7FA838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941888"/>
            <a:ext cx="704691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7">
            <a:extLst>
              <a:ext uri="{FF2B5EF4-FFF2-40B4-BE49-F238E27FC236}">
                <a16:creationId xmlns:a16="http://schemas.microsoft.com/office/drawing/2014/main" id="{B572F863-1391-A71D-A119-416AAE287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/>
              <a:t>1.</a:t>
            </a: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0AA09489-13D5-4FA2-177B-56F6A6810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445125"/>
            <a:ext cx="100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/>
              <a:t>3.</a:t>
            </a:r>
          </a:p>
        </p:txBody>
      </p:sp>
      <p:sp>
        <p:nvSpPr>
          <p:cNvPr id="19464" name="Text Box 9">
            <a:extLst>
              <a:ext uri="{FF2B5EF4-FFF2-40B4-BE49-F238E27FC236}">
                <a16:creationId xmlns:a16="http://schemas.microsoft.com/office/drawing/2014/main" id="{78820FF2-B668-FDA8-6807-79C3083D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16338"/>
            <a:ext cx="1008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/>
              <a:t>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32999</TotalTime>
  <Words>2300</Words>
  <Application>Microsoft Office PowerPoint</Application>
  <PresentationFormat>Apresentação no Ecrã (4:3)</PresentationFormat>
  <Paragraphs>328</Paragraphs>
  <Slides>30</Slides>
  <Notes>25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30</vt:i4>
      </vt:variant>
    </vt:vector>
  </HeadingPairs>
  <TitlesOfParts>
    <vt:vector size="33" baseType="lpstr">
      <vt:lpstr>Arial</vt:lpstr>
      <vt:lpstr>Calibri</vt:lpstr>
      <vt:lpstr>Modelo de apresentação predefinido</vt:lpstr>
      <vt:lpstr>Sistemas de transporte</vt:lpstr>
      <vt:lpstr>Sistemas de transporte</vt:lpstr>
      <vt:lpstr>Sistemas de transporte</vt:lpstr>
      <vt:lpstr>Sistemas de transporte na fábrica</vt:lpstr>
      <vt:lpstr>TRANSPORTES NA HORIZONTAL / INCLINAÇÕES</vt:lpstr>
      <vt:lpstr>Transportadores de sem-fim</vt:lpstr>
      <vt:lpstr>Transportadores de sem-fim</vt:lpstr>
      <vt:lpstr>Transportadores de sem-fim</vt:lpstr>
      <vt:lpstr>Transportadores de sem-fim</vt:lpstr>
      <vt:lpstr>Transportadores de arrasto (redler)</vt:lpstr>
      <vt:lpstr>Apresentação do PowerPoint</vt:lpstr>
      <vt:lpstr>Transportadores de arrasto</vt:lpstr>
      <vt:lpstr>Transportadores de arrasto</vt:lpstr>
      <vt:lpstr>Transportador oscilante</vt:lpstr>
      <vt:lpstr>Transportador oscilante</vt:lpstr>
      <vt:lpstr>Tapetes rolantes / Cintas</vt:lpstr>
      <vt:lpstr>Tapetes rolantes / Cintas</vt:lpstr>
      <vt:lpstr>Transportadores pneumáticos</vt:lpstr>
      <vt:lpstr>Transportadores pneumáticos</vt:lpstr>
      <vt:lpstr>TRANSPORTES NA VERTICAL</vt:lpstr>
      <vt:lpstr>Transportes na vertical</vt:lpstr>
      <vt:lpstr>Transporte por gravidade</vt:lpstr>
      <vt:lpstr>Transportador pneumático</vt:lpstr>
      <vt:lpstr>Transportador sem-fim</vt:lpstr>
      <vt:lpstr>Elevadores de noras</vt:lpstr>
      <vt:lpstr>Elevadores de noras</vt:lpstr>
      <vt:lpstr>Elevadores de noras</vt:lpstr>
      <vt:lpstr>Elevador de nora</vt:lpstr>
      <vt:lpstr>Apresentação do PowerPoint</vt:lpstr>
      <vt:lpstr>Elevadores de noras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Madalena Lordelo</dc:creator>
  <cp:lastModifiedBy>Rui Fortunato</cp:lastModifiedBy>
  <cp:revision>97</cp:revision>
  <cp:lastPrinted>2020-03-13T16:41:48Z</cp:lastPrinted>
  <dcterms:created xsi:type="dcterms:W3CDTF">2005-08-29T16:47:37Z</dcterms:created>
  <dcterms:modified xsi:type="dcterms:W3CDTF">2025-11-16T20:42:59Z</dcterms:modified>
</cp:coreProperties>
</file>